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22" r:id="rId39"/>
    <p:sldId id="323" r:id="rId40"/>
    <p:sldId id="324" r:id="rId41"/>
    <p:sldId id="321" r:id="rId42"/>
    <p:sldId id="296" r:id="rId43"/>
    <p:sldId id="318" r:id="rId44"/>
    <p:sldId id="333"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9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coursera.org/professional-certificates/ibm-data-science?#instructor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923297" cy="646331"/>
          </a:xfrm>
          <a:prstGeom prst="rect">
            <a:avLst/>
          </a:prstGeom>
          <a:noFill/>
        </p:spPr>
        <p:txBody>
          <a:bodyPr wrap="square" lIns="91440" tIns="45720" rIns="91440" bIns="45720" rtlCol="0" anchor="t">
            <a:spAutoFit/>
          </a:bodyPr>
          <a:lstStyle/>
          <a:p>
            <a:r>
              <a:rPr lang="en-US" b="1" dirty="0" smtClean="0">
                <a:solidFill>
                  <a:schemeClr val="bg2"/>
                </a:solidFill>
                <a:latin typeface="Abadi"/>
                <a:ea typeface="SF Pro" pitchFamily="2" charset="0"/>
                <a:cs typeface="SF Pro" pitchFamily="2" charset="0"/>
              </a:rPr>
              <a:t>SINDHE PANDURANG</a:t>
            </a:r>
            <a:endParaRPr lang="en-US" b="1" dirty="0">
              <a:solidFill>
                <a:schemeClr val="bg2"/>
              </a:solidFill>
              <a:latin typeface="Abadi"/>
              <a:ea typeface="SF Pro" pitchFamily="2" charset="0"/>
              <a:cs typeface="SF Pro" pitchFamily="2" charset="0"/>
            </a:endParaRPr>
          </a:p>
          <a:p>
            <a:r>
              <a:rPr lang="en-US" b="1" dirty="0" smtClean="0">
                <a:solidFill>
                  <a:schemeClr val="bg2"/>
                </a:solidFill>
                <a:latin typeface="Abadi" panose="020B0604020104020204" pitchFamily="34" charset="0"/>
                <a:ea typeface="SF Pro" pitchFamily="2" charset="0"/>
                <a:cs typeface="SF Pro" pitchFamily="2" charset="0"/>
              </a:rPr>
              <a:t>08-08-2023</a:t>
            </a:r>
            <a:endParaRPr lang="en-US"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9882" y="1498508"/>
            <a:ext cx="11812249" cy="2743708"/>
          </a:xfrm>
          <a:prstGeom prst="rect">
            <a:avLst/>
          </a:prstGeom>
        </p:spPr>
        <p:txBody>
          <a:bodyPr/>
          <a:lstStyle/>
          <a:p>
            <a:pPr marL="16510">
              <a:lnSpc>
                <a:spcPct val="100000"/>
              </a:lnSpc>
              <a:spcBef>
                <a:spcPts val="1280"/>
              </a:spcBef>
            </a:pPr>
            <a:r>
              <a:rPr lang="en-US" spc="-15" dirty="0" smtClean="0">
                <a:solidFill>
                  <a:srgbClr val="0070C0"/>
                </a:solidFill>
                <a:latin typeface="Carlito"/>
                <a:cs typeface="Carlito"/>
              </a:rPr>
              <a:t> </a:t>
            </a:r>
            <a:r>
              <a:rPr lang="en-US" sz="2400" spc="-15" dirty="0">
                <a:solidFill>
                  <a:srgbClr val="0070C0"/>
                </a:solidFill>
                <a:latin typeface="Carlito"/>
                <a:cs typeface="Carlito"/>
              </a:rPr>
              <a:t>Introduce a binary training label: 1 for success, 0 for failure.</a:t>
            </a:r>
          </a:p>
          <a:p>
            <a:pPr marL="16510">
              <a:lnSpc>
                <a:spcPct val="100000"/>
              </a:lnSpc>
              <a:spcBef>
                <a:spcPts val="1280"/>
              </a:spcBef>
            </a:pPr>
            <a:r>
              <a:rPr lang="en-US" sz="2400" spc="-15" dirty="0" smtClean="0">
                <a:solidFill>
                  <a:srgbClr val="0070C0"/>
                </a:solidFill>
                <a:latin typeface="Carlito"/>
                <a:cs typeface="Carlito"/>
              </a:rPr>
              <a:t> </a:t>
            </a:r>
            <a:r>
              <a:rPr lang="en-US" sz="2400" spc="-15" dirty="0">
                <a:solidFill>
                  <a:srgbClr val="0070C0"/>
                </a:solidFill>
                <a:latin typeface="Carlito"/>
                <a:cs typeface="Carlito"/>
              </a:rPr>
              <a:t>The label derives from two aspects: 'Mission Outcome' and 'Landing Location'.</a:t>
            </a:r>
          </a:p>
          <a:p>
            <a:pPr marL="16510">
              <a:lnSpc>
                <a:spcPct val="100000"/>
              </a:lnSpc>
              <a:spcBef>
                <a:spcPts val="1280"/>
              </a:spcBef>
            </a:pPr>
            <a:r>
              <a:rPr lang="en-US" sz="2400" spc="-15" dirty="0" smtClean="0">
                <a:solidFill>
                  <a:srgbClr val="0070C0"/>
                </a:solidFill>
                <a:latin typeface="Carlito"/>
                <a:cs typeface="Carlito"/>
              </a:rPr>
              <a:t>A </a:t>
            </a:r>
            <a:r>
              <a:rPr lang="en-US" sz="2400" spc="-15" dirty="0">
                <a:solidFill>
                  <a:srgbClr val="0070C0"/>
                </a:solidFill>
                <a:latin typeface="Carlito"/>
                <a:cs typeface="Carlito"/>
              </a:rPr>
              <a:t>new column, 'class', is added to indicate success (1) or failure (0).</a:t>
            </a:r>
          </a:p>
          <a:p>
            <a:pPr marL="16510">
              <a:lnSpc>
                <a:spcPct val="100000"/>
              </a:lnSpc>
              <a:spcBef>
                <a:spcPts val="1280"/>
              </a:spcBef>
            </a:pPr>
            <a:r>
              <a:rPr lang="en-US" sz="2400" spc="-15" dirty="0" smtClean="0">
                <a:solidFill>
                  <a:srgbClr val="0070C0"/>
                </a:solidFill>
                <a:latin typeface="Carlito"/>
                <a:cs typeface="Carlito"/>
              </a:rPr>
              <a:t> </a:t>
            </a:r>
            <a:r>
              <a:rPr lang="en-US" sz="2400" spc="-15" dirty="0">
                <a:solidFill>
                  <a:srgbClr val="0070C0"/>
                </a:solidFill>
                <a:latin typeface="Carlito"/>
                <a:cs typeface="Carlito"/>
              </a:rPr>
              <a:t>Success conditions: True ASDS, True RTLS, True Ocean.</a:t>
            </a:r>
          </a:p>
          <a:p>
            <a:pPr marL="16510">
              <a:lnSpc>
                <a:spcPct val="100000"/>
              </a:lnSpc>
              <a:spcBef>
                <a:spcPts val="1280"/>
              </a:spcBef>
            </a:pPr>
            <a:r>
              <a:rPr lang="en-US" sz="2400" spc="-15" dirty="0" smtClean="0">
                <a:solidFill>
                  <a:srgbClr val="0070C0"/>
                </a:solidFill>
                <a:latin typeface="Carlito"/>
                <a:cs typeface="Carlito"/>
              </a:rPr>
              <a:t>Failure </a:t>
            </a:r>
            <a:r>
              <a:rPr lang="en-US" sz="2400" spc="-15" dirty="0">
                <a:solidFill>
                  <a:srgbClr val="0070C0"/>
                </a:solidFill>
                <a:latin typeface="Carlito"/>
                <a:cs typeface="Carlito"/>
              </a:rPr>
              <a:t>conditions: </a:t>
            </a:r>
            <a:r>
              <a:rPr lang="en-US" sz="2400" spc="-15" dirty="0" smtClean="0">
                <a:solidFill>
                  <a:srgbClr val="0070C0"/>
                </a:solidFill>
                <a:latin typeface="Carlito"/>
                <a:cs typeface="Carlito"/>
              </a:rPr>
              <a:t>None, </a:t>
            </a:r>
            <a:r>
              <a:rPr lang="en-US" sz="2400" spc="-15" dirty="0">
                <a:solidFill>
                  <a:srgbClr val="0070C0"/>
                </a:solidFill>
                <a:latin typeface="Carlito"/>
                <a:cs typeface="Carlito"/>
              </a:rPr>
              <a:t>False ASDS, None ASDS, False Ocean, False RTLS.</a:t>
            </a:r>
            <a:endParaRPr lang="en-US" sz="2400" dirty="0">
              <a:solidFill>
                <a:srgbClr val="0070C0"/>
              </a:solidFill>
              <a:latin typeface="Carlito"/>
              <a:cs typeface="Carlito"/>
            </a:endParaRPr>
          </a:p>
          <a:p>
            <a:pPr marL="16510" marR="1900555">
              <a:lnSpc>
                <a:spcPct val="148000"/>
              </a:lnSpc>
            </a:pPr>
            <a:r>
              <a:rPr lang="en-US" u="heavy" spc="-5" dirty="0">
                <a:solidFill>
                  <a:srgbClr val="0070C0"/>
                </a:solidFill>
                <a:uFill>
                  <a:solidFill>
                    <a:srgbClr val="404040"/>
                  </a:solidFill>
                </a:uFill>
                <a:latin typeface="Carlito"/>
                <a:cs typeface="Carlito"/>
              </a:rPr>
              <a:t>GitHub url</a:t>
            </a:r>
            <a:r>
              <a:rPr lang="en-US" u="heavy" spc="-5" dirty="0" smtClean="0">
                <a:solidFill>
                  <a:srgbClr val="0070C0"/>
                </a:solidFill>
                <a:uFill>
                  <a:solidFill>
                    <a:srgbClr val="404040"/>
                  </a:solidFill>
                </a:uFill>
                <a:latin typeface="Carlito"/>
                <a:cs typeface="Carlito"/>
              </a:rPr>
              <a:t>: </a:t>
            </a:r>
            <a:r>
              <a:rPr lang="en-US" sz="1800" u="heavy" spc="-5" dirty="0" smtClean="0">
                <a:solidFill>
                  <a:srgbClr val="0070C0"/>
                </a:solidFill>
                <a:uFill>
                  <a:solidFill>
                    <a:srgbClr val="404040"/>
                  </a:solidFill>
                </a:uFill>
                <a:latin typeface="Carlito"/>
                <a:cs typeface="Carlito"/>
              </a:rPr>
              <a:t>https</a:t>
            </a:r>
            <a:r>
              <a:rPr lang="en-US" sz="1800" u="heavy" spc="-5" dirty="0">
                <a:solidFill>
                  <a:srgbClr val="0070C0"/>
                </a:solidFill>
                <a:uFill>
                  <a:solidFill>
                    <a:srgbClr val="404040"/>
                  </a:solidFill>
                </a:uFill>
                <a:latin typeface="Carlito"/>
                <a:cs typeface="Carlito"/>
              </a:rPr>
              <a:t>://github.com/SindhePandurangBITS/IBM_DS_Professional/blob/a809dddf6357089f018a1a5aa67517f1f76e20ee/IBM-DS0321EN-SkillsNetwork_labs_module_1_L3_labs-jupyter-spacex-data_wrangling_jupyterlite.jupyterlite.ipynb</a:t>
            </a:r>
            <a:endParaRPr lang="en-US" sz="1800" dirty="0">
              <a:solidFill>
                <a:srgbClr val="0070C0"/>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400" spc="-20" dirty="0">
                <a:solidFill>
                  <a:srgbClr val="0070C0"/>
                </a:solidFill>
                <a:latin typeface="Carlito"/>
                <a:cs typeface="Carlito"/>
              </a:rPr>
              <a:t>Exploratory </a:t>
            </a:r>
            <a:r>
              <a:rPr lang="en-US" sz="2400" spc="-25" dirty="0">
                <a:solidFill>
                  <a:srgbClr val="0070C0"/>
                </a:solidFill>
                <a:latin typeface="Carlito"/>
                <a:cs typeface="Carlito"/>
              </a:rPr>
              <a:t>Data </a:t>
            </a:r>
            <a:r>
              <a:rPr lang="en-US" sz="2400" spc="-15" dirty="0">
                <a:solidFill>
                  <a:srgbClr val="0070C0"/>
                </a:solidFill>
                <a:latin typeface="Carlito"/>
                <a:cs typeface="Carlito"/>
              </a:rPr>
              <a:t>Analysis </a:t>
            </a:r>
            <a:r>
              <a:rPr lang="en-US" sz="2400" spc="-20" dirty="0">
                <a:solidFill>
                  <a:srgbClr val="0070C0"/>
                </a:solidFill>
                <a:latin typeface="Carlito"/>
                <a:cs typeface="Carlito"/>
              </a:rPr>
              <a:t>performed </a:t>
            </a:r>
            <a:r>
              <a:rPr lang="en-US" sz="2400" spc="-5" dirty="0">
                <a:solidFill>
                  <a:srgbClr val="0070C0"/>
                </a:solidFill>
                <a:latin typeface="Carlito"/>
                <a:cs typeface="Carlito"/>
              </a:rPr>
              <a:t>on variables </a:t>
            </a:r>
            <a:r>
              <a:rPr lang="en-US" sz="2400" spc="-15" dirty="0">
                <a:solidFill>
                  <a:srgbClr val="0070C0"/>
                </a:solidFill>
                <a:latin typeface="Carlito"/>
                <a:cs typeface="Carlito"/>
              </a:rPr>
              <a:t>Flight </a:t>
            </a:r>
            <a:r>
              <a:rPr lang="en-US" sz="2400" spc="-50" dirty="0">
                <a:solidFill>
                  <a:srgbClr val="0070C0"/>
                </a:solidFill>
                <a:latin typeface="Carlito"/>
                <a:cs typeface="Carlito"/>
              </a:rPr>
              <a:t>Number, </a:t>
            </a:r>
            <a:r>
              <a:rPr lang="en-US" sz="2400" spc="-25" dirty="0">
                <a:solidFill>
                  <a:srgbClr val="0070C0"/>
                </a:solidFill>
                <a:latin typeface="Carlito"/>
                <a:cs typeface="Carlito"/>
              </a:rPr>
              <a:t>Payload </a:t>
            </a:r>
            <a:r>
              <a:rPr lang="en-US" sz="2400" dirty="0">
                <a:solidFill>
                  <a:srgbClr val="0070C0"/>
                </a:solidFill>
                <a:latin typeface="Carlito"/>
                <a:cs typeface="Carlito"/>
              </a:rPr>
              <a:t>Mass, </a:t>
            </a:r>
            <a:r>
              <a:rPr lang="en-US" sz="2400" spc="-5" dirty="0">
                <a:solidFill>
                  <a:srgbClr val="0070C0"/>
                </a:solidFill>
                <a:latin typeface="Carlito"/>
                <a:cs typeface="Carlito"/>
              </a:rPr>
              <a:t>Launch </a:t>
            </a:r>
            <a:r>
              <a:rPr lang="en-US" sz="2400" spc="-15" dirty="0">
                <a:solidFill>
                  <a:srgbClr val="0070C0"/>
                </a:solidFill>
                <a:latin typeface="Carlito"/>
                <a:cs typeface="Carlito"/>
              </a:rPr>
              <a:t>Site,  </a:t>
            </a:r>
            <a:r>
              <a:rPr lang="en-US" sz="2400" spc="-5" dirty="0">
                <a:solidFill>
                  <a:srgbClr val="0070C0"/>
                </a:solidFill>
                <a:latin typeface="Carlito"/>
                <a:cs typeface="Carlito"/>
              </a:rPr>
              <a:t>Orbit, Class </a:t>
            </a:r>
            <a:r>
              <a:rPr lang="en-US" sz="2400" dirty="0">
                <a:solidFill>
                  <a:srgbClr val="0070C0"/>
                </a:solidFill>
                <a:latin typeface="Carlito"/>
                <a:cs typeface="Carlito"/>
              </a:rPr>
              <a:t>and</a:t>
            </a:r>
            <a:r>
              <a:rPr lang="en-US" sz="2400" spc="-45" dirty="0">
                <a:solidFill>
                  <a:srgbClr val="0070C0"/>
                </a:solidFill>
                <a:latin typeface="Carlito"/>
                <a:cs typeface="Carlito"/>
              </a:rPr>
              <a:t> </a:t>
            </a:r>
            <a:r>
              <a:rPr lang="en-US" sz="2400" spc="-130" dirty="0">
                <a:solidFill>
                  <a:srgbClr val="0070C0"/>
                </a:solidFill>
                <a:latin typeface="Carlito"/>
                <a:cs typeface="Carlito"/>
              </a:rPr>
              <a:t>Year.</a:t>
            </a:r>
            <a:endParaRPr lang="en-US" sz="2400" dirty="0">
              <a:solidFill>
                <a:srgbClr val="0070C0"/>
              </a:solidFill>
              <a:latin typeface="Carlito"/>
              <a:cs typeface="Carlito"/>
            </a:endParaRPr>
          </a:p>
          <a:p>
            <a:pPr marL="12700">
              <a:lnSpc>
                <a:spcPct val="100000"/>
              </a:lnSpc>
              <a:spcBef>
                <a:spcPts val="1050"/>
              </a:spcBef>
            </a:pPr>
            <a:r>
              <a:rPr lang="en-US" sz="2400" u="heavy" spc="-5" dirty="0">
                <a:solidFill>
                  <a:srgbClr val="0070C0"/>
                </a:solidFill>
                <a:uFill>
                  <a:solidFill>
                    <a:srgbClr val="404040"/>
                  </a:solidFill>
                </a:uFill>
                <a:latin typeface="Carlito"/>
                <a:cs typeface="Carlito"/>
              </a:rPr>
              <a:t>Plots</a:t>
            </a:r>
            <a:r>
              <a:rPr lang="en-US" sz="2400" u="heavy" spc="-55" dirty="0">
                <a:solidFill>
                  <a:srgbClr val="0070C0"/>
                </a:solidFill>
                <a:uFill>
                  <a:solidFill>
                    <a:srgbClr val="404040"/>
                  </a:solidFill>
                </a:uFill>
                <a:latin typeface="Carlito"/>
                <a:cs typeface="Carlito"/>
              </a:rPr>
              <a:t> </a:t>
            </a:r>
            <a:r>
              <a:rPr lang="en-US" sz="2400" u="heavy" spc="-5" dirty="0">
                <a:solidFill>
                  <a:srgbClr val="0070C0"/>
                </a:solidFill>
                <a:uFill>
                  <a:solidFill>
                    <a:srgbClr val="404040"/>
                  </a:solidFill>
                </a:uFill>
                <a:latin typeface="Carlito"/>
                <a:cs typeface="Carlito"/>
              </a:rPr>
              <a:t>Used:</a:t>
            </a:r>
            <a:endParaRPr lang="en-US" sz="2400" dirty="0">
              <a:solidFill>
                <a:srgbClr val="0070C0"/>
              </a:solidFill>
              <a:latin typeface="Carlito"/>
              <a:cs typeface="Carlito"/>
            </a:endParaRPr>
          </a:p>
          <a:p>
            <a:pPr marL="12700" marR="405765">
              <a:lnSpc>
                <a:spcPts val="2210"/>
              </a:lnSpc>
              <a:spcBef>
                <a:spcPts val="1430"/>
              </a:spcBef>
            </a:pPr>
            <a:r>
              <a:rPr lang="en-US" sz="2400" spc="-15" dirty="0">
                <a:solidFill>
                  <a:srgbClr val="0070C0"/>
                </a:solidFill>
                <a:latin typeface="Carlito"/>
                <a:cs typeface="Carlito"/>
              </a:rPr>
              <a:t>Flight </a:t>
            </a:r>
            <a:r>
              <a:rPr lang="en-US" sz="2400" dirty="0">
                <a:solidFill>
                  <a:srgbClr val="0070C0"/>
                </a:solidFill>
                <a:latin typeface="Carlito"/>
                <a:cs typeface="Carlito"/>
              </a:rPr>
              <a:t>Number </a:t>
            </a:r>
            <a:r>
              <a:rPr lang="en-US" sz="2400" spc="-20" dirty="0">
                <a:solidFill>
                  <a:srgbClr val="0070C0"/>
                </a:solidFill>
                <a:latin typeface="Carlito"/>
                <a:cs typeface="Carlito"/>
              </a:rPr>
              <a:t>vs. </a:t>
            </a:r>
            <a:r>
              <a:rPr lang="en-US" sz="2400" spc="-25" dirty="0">
                <a:solidFill>
                  <a:srgbClr val="0070C0"/>
                </a:solidFill>
                <a:latin typeface="Carlito"/>
                <a:cs typeface="Carlito"/>
              </a:rPr>
              <a:t>Payload </a:t>
            </a:r>
            <a:r>
              <a:rPr lang="en-US" sz="2400" dirty="0">
                <a:solidFill>
                  <a:srgbClr val="0070C0"/>
                </a:solidFill>
                <a:latin typeface="Carlito"/>
                <a:cs typeface="Carlito"/>
              </a:rPr>
              <a:t>Mass, </a:t>
            </a:r>
            <a:r>
              <a:rPr lang="en-US" sz="2400" spc="-10" dirty="0">
                <a:solidFill>
                  <a:srgbClr val="0070C0"/>
                </a:solidFill>
                <a:latin typeface="Carlito"/>
                <a:cs typeface="Carlito"/>
              </a:rPr>
              <a:t>Flight </a:t>
            </a:r>
            <a:r>
              <a:rPr lang="en-US" sz="2400" dirty="0">
                <a:solidFill>
                  <a:srgbClr val="0070C0"/>
                </a:solidFill>
                <a:latin typeface="Carlito"/>
                <a:cs typeface="Carlito"/>
              </a:rPr>
              <a:t>Number </a:t>
            </a:r>
            <a:r>
              <a:rPr lang="en-US" sz="2400" spc="-20" dirty="0">
                <a:solidFill>
                  <a:srgbClr val="0070C0"/>
                </a:solidFill>
                <a:latin typeface="Carlito"/>
                <a:cs typeface="Carlito"/>
              </a:rPr>
              <a:t>vs. </a:t>
            </a:r>
            <a:r>
              <a:rPr lang="en-US" sz="2400" spc="-5" dirty="0">
                <a:solidFill>
                  <a:srgbClr val="0070C0"/>
                </a:solidFill>
                <a:latin typeface="Carlito"/>
                <a:cs typeface="Carlito"/>
              </a:rPr>
              <a:t>Launch </a:t>
            </a:r>
            <a:r>
              <a:rPr lang="en-US" sz="2400" spc="-15" dirty="0">
                <a:solidFill>
                  <a:srgbClr val="0070C0"/>
                </a:solidFill>
                <a:latin typeface="Carlito"/>
                <a:cs typeface="Carlito"/>
              </a:rPr>
              <a:t>Site, </a:t>
            </a:r>
            <a:r>
              <a:rPr lang="en-US" sz="2400" spc="-25" dirty="0">
                <a:solidFill>
                  <a:srgbClr val="0070C0"/>
                </a:solidFill>
                <a:latin typeface="Carlito"/>
                <a:cs typeface="Carlito"/>
              </a:rPr>
              <a:t>Payload </a:t>
            </a:r>
            <a:r>
              <a:rPr lang="en-US" sz="2400" dirty="0">
                <a:solidFill>
                  <a:srgbClr val="0070C0"/>
                </a:solidFill>
                <a:latin typeface="Carlito"/>
                <a:cs typeface="Carlito"/>
              </a:rPr>
              <a:t>Mass </a:t>
            </a:r>
            <a:r>
              <a:rPr lang="en-US" sz="2400" spc="-20" dirty="0">
                <a:solidFill>
                  <a:srgbClr val="0070C0"/>
                </a:solidFill>
                <a:latin typeface="Carlito"/>
                <a:cs typeface="Carlito"/>
              </a:rPr>
              <a:t>vs. </a:t>
            </a:r>
            <a:r>
              <a:rPr lang="en-US" sz="2400" spc="-5" dirty="0">
                <a:solidFill>
                  <a:srgbClr val="0070C0"/>
                </a:solidFill>
                <a:latin typeface="Carlito"/>
                <a:cs typeface="Carlito"/>
              </a:rPr>
              <a:t>Launch </a:t>
            </a:r>
            <a:r>
              <a:rPr lang="en-US" sz="2400" spc="-15" dirty="0">
                <a:solidFill>
                  <a:srgbClr val="0070C0"/>
                </a:solidFill>
                <a:latin typeface="Carlito"/>
                <a:cs typeface="Carlito"/>
              </a:rPr>
              <a:t>Site,  </a:t>
            </a:r>
            <a:r>
              <a:rPr lang="en-US" sz="2400" spc="-5" dirty="0">
                <a:solidFill>
                  <a:srgbClr val="0070C0"/>
                </a:solidFill>
                <a:latin typeface="Carlito"/>
                <a:cs typeface="Carlito"/>
              </a:rPr>
              <a:t>Orbit </a:t>
            </a:r>
            <a:r>
              <a:rPr lang="en-US" sz="2400" spc="-20" dirty="0">
                <a:solidFill>
                  <a:srgbClr val="0070C0"/>
                </a:solidFill>
                <a:latin typeface="Carlito"/>
                <a:cs typeface="Carlito"/>
              </a:rPr>
              <a:t>vs. </a:t>
            </a:r>
            <a:r>
              <a:rPr lang="en-US" sz="2400" dirty="0">
                <a:solidFill>
                  <a:srgbClr val="0070C0"/>
                </a:solidFill>
                <a:latin typeface="Carlito"/>
                <a:cs typeface="Carlito"/>
              </a:rPr>
              <a:t>Success </a:t>
            </a:r>
            <a:r>
              <a:rPr lang="en-US" sz="2400" spc="-20" dirty="0">
                <a:solidFill>
                  <a:srgbClr val="0070C0"/>
                </a:solidFill>
                <a:latin typeface="Carlito"/>
                <a:cs typeface="Carlito"/>
              </a:rPr>
              <a:t>Rate, </a:t>
            </a:r>
            <a:r>
              <a:rPr lang="en-US" sz="2400" spc="-10" dirty="0">
                <a:solidFill>
                  <a:srgbClr val="0070C0"/>
                </a:solidFill>
                <a:latin typeface="Carlito"/>
                <a:cs typeface="Carlito"/>
              </a:rPr>
              <a:t>Flight </a:t>
            </a:r>
            <a:r>
              <a:rPr lang="en-US" sz="2400" dirty="0">
                <a:solidFill>
                  <a:srgbClr val="0070C0"/>
                </a:solidFill>
                <a:latin typeface="Carlito"/>
                <a:cs typeface="Carlito"/>
              </a:rPr>
              <a:t>Number </a:t>
            </a:r>
            <a:r>
              <a:rPr lang="en-US" sz="2400" spc="-20" dirty="0">
                <a:solidFill>
                  <a:srgbClr val="0070C0"/>
                </a:solidFill>
                <a:latin typeface="Carlito"/>
                <a:cs typeface="Carlito"/>
              </a:rPr>
              <a:t>vs. </a:t>
            </a:r>
            <a:r>
              <a:rPr lang="en-US" sz="2400" spc="-5" dirty="0">
                <a:solidFill>
                  <a:srgbClr val="0070C0"/>
                </a:solidFill>
                <a:latin typeface="Carlito"/>
                <a:cs typeface="Carlito"/>
              </a:rPr>
              <a:t>Orbit, </a:t>
            </a:r>
            <a:r>
              <a:rPr lang="en-US" sz="2400" spc="-25" dirty="0">
                <a:solidFill>
                  <a:srgbClr val="0070C0"/>
                </a:solidFill>
                <a:latin typeface="Carlito"/>
                <a:cs typeface="Carlito"/>
              </a:rPr>
              <a:t>Payload </a:t>
            </a:r>
            <a:r>
              <a:rPr lang="en-US" sz="2400" spc="-15" dirty="0">
                <a:solidFill>
                  <a:srgbClr val="0070C0"/>
                </a:solidFill>
                <a:latin typeface="Carlito"/>
                <a:cs typeface="Carlito"/>
              </a:rPr>
              <a:t>vs </a:t>
            </a:r>
            <a:r>
              <a:rPr lang="en-US" sz="2400" spc="-5" dirty="0">
                <a:solidFill>
                  <a:srgbClr val="0070C0"/>
                </a:solidFill>
                <a:latin typeface="Carlito"/>
                <a:cs typeface="Carlito"/>
              </a:rPr>
              <a:t>Orbit, </a:t>
            </a:r>
            <a:r>
              <a:rPr lang="en-US" sz="2400" dirty="0">
                <a:solidFill>
                  <a:srgbClr val="0070C0"/>
                </a:solidFill>
                <a:latin typeface="Carlito"/>
                <a:cs typeface="Carlito"/>
              </a:rPr>
              <a:t>and Success </a:t>
            </a:r>
            <a:r>
              <a:rPr lang="en-US" sz="2400" spc="-60" dirty="0">
                <a:solidFill>
                  <a:srgbClr val="0070C0"/>
                </a:solidFill>
                <a:latin typeface="Carlito"/>
                <a:cs typeface="Carlito"/>
              </a:rPr>
              <a:t>Yearly</a:t>
            </a:r>
            <a:r>
              <a:rPr lang="en-US" sz="2400" spc="70" dirty="0">
                <a:solidFill>
                  <a:srgbClr val="0070C0"/>
                </a:solidFill>
                <a:latin typeface="Carlito"/>
                <a:cs typeface="Carlito"/>
              </a:rPr>
              <a:t> </a:t>
            </a:r>
            <a:r>
              <a:rPr lang="en-US" sz="2400" spc="-60" dirty="0">
                <a:solidFill>
                  <a:srgbClr val="0070C0"/>
                </a:solidFill>
                <a:latin typeface="Carlito"/>
                <a:cs typeface="Carlito"/>
              </a:rPr>
              <a:t>Trend</a:t>
            </a:r>
            <a:endParaRPr lang="en-US" sz="2400" dirty="0">
              <a:solidFill>
                <a:srgbClr val="0070C0"/>
              </a:solidFill>
              <a:latin typeface="Carlito"/>
              <a:cs typeface="Carlito"/>
            </a:endParaRPr>
          </a:p>
          <a:p>
            <a:pPr marL="12700">
              <a:lnSpc>
                <a:spcPts val="2300"/>
              </a:lnSpc>
              <a:spcBef>
                <a:spcPts val="1160"/>
              </a:spcBef>
            </a:pPr>
            <a:r>
              <a:rPr lang="en-US" sz="2400" spc="-25" dirty="0">
                <a:solidFill>
                  <a:srgbClr val="0070C0"/>
                </a:solidFill>
                <a:latin typeface="Carlito"/>
                <a:cs typeface="Carlito"/>
              </a:rPr>
              <a:t>Scatter </a:t>
            </a:r>
            <a:r>
              <a:rPr lang="en-US" sz="2400" spc="-5" dirty="0">
                <a:solidFill>
                  <a:srgbClr val="0070C0"/>
                </a:solidFill>
                <a:latin typeface="Carlito"/>
                <a:cs typeface="Carlito"/>
              </a:rPr>
              <a:t>plots, line </a:t>
            </a:r>
            <a:r>
              <a:rPr lang="en-US" sz="2400" dirty="0">
                <a:solidFill>
                  <a:srgbClr val="0070C0"/>
                </a:solidFill>
                <a:latin typeface="Carlito"/>
                <a:cs typeface="Carlito"/>
              </a:rPr>
              <a:t>charts, and </a:t>
            </a:r>
            <a:r>
              <a:rPr lang="en-US" sz="2400" spc="-5" dirty="0">
                <a:solidFill>
                  <a:srgbClr val="0070C0"/>
                </a:solidFill>
                <a:latin typeface="Carlito"/>
                <a:cs typeface="Carlito"/>
              </a:rPr>
              <a:t>bar plots </a:t>
            </a:r>
            <a:r>
              <a:rPr lang="en-US" sz="2400" spc="-20" dirty="0">
                <a:solidFill>
                  <a:srgbClr val="0070C0"/>
                </a:solidFill>
                <a:latin typeface="Carlito"/>
                <a:cs typeface="Carlito"/>
              </a:rPr>
              <a:t>were </a:t>
            </a:r>
            <a:r>
              <a:rPr lang="en-US" sz="2400" spc="-5" dirty="0">
                <a:solidFill>
                  <a:srgbClr val="0070C0"/>
                </a:solidFill>
                <a:latin typeface="Carlito"/>
                <a:cs typeface="Carlito"/>
              </a:rPr>
              <a:t>used </a:t>
            </a:r>
            <a:r>
              <a:rPr lang="en-US" sz="2400" spc="-20" dirty="0">
                <a:solidFill>
                  <a:srgbClr val="0070C0"/>
                </a:solidFill>
                <a:latin typeface="Carlito"/>
                <a:cs typeface="Carlito"/>
              </a:rPr>
              <a:t>to compare </a:t>
            </a:r>
            <a:r>
              <a:rPr lang="en-US" sz="2400" spc="-5" dirty="0">
                <a:solidFill>
                  <a:srgbClr val="0070C0"/>
                </a:solidFill>
                <a:latin typeface="Carlito"/>
                <a:cs typeface="Carlito"/>
              </a:rPr>
              <a:t>relationships between variables</a:t>
            </a:r>
            <a:r>
              <a:rPr lang="en-US" sz="2400" spc="-20" dirty="0">
                <a:solidFill>
                  <a:srgbClr val="0070C0"/>
                </a:solidFill>
                <a:latin typeface="Carlito"/>
                <a:cs typeface="Carlito"/>
              </a:rPr>
              <a:t> to</a:t>
            </a:r>
            <a:endParaRPr lang="en-US" sz="2400" dirty="0">
              <a:solidFill>
                <a:srgbClr val="0070C0"/>
              </a:solidFill>
              <a:latin typeface="Carlito"/>
              <a:cs typeface="Carlito"/>
            </a:endParaRPr>
          </a:p>
          <a:p>
            <a:pPr marL="12700">
              <a:lnSpc>
                <a:spcPts val="2300"/>
              </a:lnSpc>
            </a:pPr>
            <a:r>
              <a:rPr lang="en-US" sz="2400" spc="-5" dirty="0">
                <a:solidFill>
                  <a:srgbClr val="0070C0"/>
                </a:solidFill>
                <a:latin typeface="Carlito"/>
                <a:cs typeface="Carlito"/>
              </a:rPr>
              <a:t>decide if </a:t>
            </a:r>
            <a:r>
              <a:rPr lang="en-US" sz="2400" dirty="0">
                <a:solidFill>
                  <a:srgbClr val="0070C0"/>
                </a:solidFill>
                <a:latin typeface="Carlito"/>
                <a:cs typeface="Carlito"/>
              </a:rPr>
              <a:t>a </a:t>
            </a:r>
            <a:r>
              <a:rPr lang="en-US" sz="2400" spc="-10" dirty="0">
                <a:solidFill>
                  <a:srgbClr val="0070C0"/>
                </a:solidFill>
                <a:latin typeface="Carlito"/>
                <a:cs typeface="Carlito"/>
              </a:rPr>
              <a:t>relationship </a:t>
            </a:r>
            <a:r>
              <a:rPr lang="en-US" sz="2400" spc="-25" dirty="0">
                <a:solidFill>
                  <a:srgbClr val="0070C0"/>
                </a:solidFill>
                <a:latin typeface="Carlito"/>
                <a:cs typeface="Carlito"/>
              </a:rPr>
              <a:t>exists </a:t>
            </a:r>
            <a:r>
              <a:rPr lang="en-US" sz="2400" dirty="0">
                <a:solidFill>
                  <a:srgbClr val="0070C0"/>
                </a:solidFill>
                <a:latin typeface="Carlito"/>
                <a:cs typeface="Carlito"/>
              </a:rPr>
              <a:t>so </a:t>
            </a:r>
            <a:r>
              <a:rPr lang="en-US" sz="2400" spc="-5" dirty="0">
                <a:solidFill>
                  <a:srgbClr val="0070C0"/>
                </a:solidFill>
                <a:latin typeface="Carlito"/>
                <a:cs typeface="Carlito"/>
              </a:rPr>
              <a:t>that they could </a:t>
            </a:r>
            <a:r>
              <a:rPr lang="en-US" sz="2400" dirty="0">
                <a:solidFill>
                  <a:srgbClr val="0070C0"/>
                </a:solidFill>
                <a:latin typeface="Carlito"/>
                <a:cs typeface="Carlito"/>
              </a:rPr>
              <a:t>be </a:t>
            </a:r>
            <a:r>
              <a:rPr lang="en-US" sz="2400" spc="-5" dirty="0">
                <a:solidFill>
                  <a:srgbClr val="0070C0"/>
                </a:solidFill>
                <a:latin typeface="Carlito"/>
                <a:cs typeface="Carlito"/>
              </a:rPr>
              <a:t>used in </a:t>
            </a:r>
            <a:r>
              <a:rPr lang="en-US" sz="2400" spc="-10" dirty="0">
                <a:solidFill>
                  <a:srgbClr val="0070C0"/>
                </a:solidFill>
                <a:latin typeface="Carlito"/>
                <a:cs typeface="Carlito"/>
              </a:rPr>
              <a:t>training </a:t>
            </a:r>
            <a:r>
              <a:rPr lang="en-US" sz="2400" dirty="0">
                <a:solidFill>
                  <a:srgbClr val="0070C0"/>
                </a:solidFill>
                <a:latin typeface="Carlito"/>
                <a:cs typeface="Carlito"/>
              </a:rPr>
              <a:t>the machine </a:t>
            </a:r>
            <a:r>
              <a:rPr lang="en-US" sz="2400" spc="-5" dirty="0">
                <a:solidFill>
                  <a:srgbClr val="0070C0"/>
                </a:solidFill>
                <a:latin typeface="Carlito"/>
                <a:cs typeface="Carlito"/>
              </a:rPr>
              <a:t>learning</a:t>
            </a:r>
            <a:r>
              <a:rPr lang="en-US" sz="2400" spc="-45" dirty="0">
                <a:solidFill>
                  <a:srgbClr val="0070C0"/>
                </a:solidFill>
                <a:latin typeface="Carlito"/>
                <a:cs typeface="Carlito"/>
              </a:rPr>
              <a:t> </a:t>
            </a:r>
            <a:r>
              <a:rPr lang="en-US" sz="2400" spc="-5" dirty="0">
                <a:solidFill>
                  <a:srgbClr val="0070C0"/>
                </a:solidFill>
                <a:latin typeface="Carlito"/>
                <a:cs typeface="Carlito"/>
              </a:rPr>
              <a:t>model</a:t>
            </a:r>
            <a:endParaRPr lang="en-US" sz="2400" dirty="0">
              <a:solidFill>
                <a:srgbClr val="0070C0"/>
              </a:solidFill>
              <a:latin typeface="Carlito"/>
              <a:cs typeface="Carlito"/>
            </a:endParaRPr>
          </a:p>
          <a:p>
            <a:pPr marL="12700" marR="5080">
              <a:lnSpc>
                <a:spcPct val="100000"/>
              </a:lnSpc>
              <a:spcBef>
                <a:spcPts val="1105"/>
              </a:spcBef>
            </a:pPr>
            <a:r>
              <a:rPr lang="en-US" sz="2400" u="heavy" dirty="0">
                <a:solidFill>
                  <a:srgbClr val="0070C0"/>
                </a:solidFill>
                <a:uFill>
                  <a:solidFill>
                    <a:srgbClr val="404040"/>
                  </a:solidFill>
                </a:uFill>
                <a:latin typeface="Carlito"/>
                <a:cs typeface="Carlito"/>
              </a:rPr>
              <a:t>GitHub </a:t>
            </a:r>
            <a:r>
              <a:rPr lang="en-US" sz="2400" u="heavy" spc="-5" dirty="0" smtClean="0">
                <a:solidFill>
                  <a:srgbClr val="0070C0"/>
                </a:solidFill>
                <a:uFill>
                  <a:solidFill>
                    <a:srgbClr val="404040"/>
                  </a:solidFill>
                </a:uFill>
                <a:latin typeface="Carlito"/>
                <a:cs typeface="Carlito"/>
              </a:rPr>
              <a:t>url: </a:t>
            </a:r>
            <a:r>
              <a:rPr lang="en-US" sz="1800" u="heavy" spc="-5" dirty="0" smtClean="0">
                <a:solidFill>
                  <a:srgbClr val="0070C0"/>
                </a:solidFill>
                <a:uFill>
                  <a:solidFill>
                    <a:srgbClr val="404040"/>
                  </a:solidFill>
                </a:uFill>
                <a:latin typeface="Carlito"/>
                <a:cs typeface="Carlito"/>
              </a:rPr>
              <a:t>https</a:t>
            </a:r>
            <a:r>
              <a:rPr lang="en-US" sz="1800" u="heavy" spc="-5" dirty="0">
                <a:solidFill>
                  <a:srgbClr val="0070C0"/>
                </a:solidFill>
                <a:uFill>
                  <a:solidFill>
                    <a:srgbClr val="404040"/>
                  </a:solidFill>
                </a:uFill>
                <a:latin typeface="Carlito"/>
                <a:cs typeface="Carlito"/>
              </a:rPr>
              <a:t>://github.com/SindhePandurangBITS/IBM_DS_Professional/blob/a809dddf6357089f018a1a5aa67517f1f76e20ee/IBM-DS0321EN-SkillsNetwork_labs_module_2_jupyter-labs-eda-dataviz.ipynb.jupyterlite.ipynb</a:t>
            </a:r>
            <a:endParaRPr lang="en-US" sz="1800" dirty="0">
              <a:solidFill>
                <a:srgbClr val="0070C0"/>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IN" sz="2400" spc="-5" dirty="0">
                <a:solidFill>
                  <a:srgbClr val="0070C0"/>
                </a:solidFill>
                <a:latin typeface="Carlito"/>
                <a:cs typeface="Carlito"/>
              </a:rPr>
              <a:t>Uploaded dataset into IBM DB2 Database.</a:t>
            </a:r>
          </a:p>
          <a:p>
            <a:pPr marL="12700">
              <a:lnSpc>
                <a:spcPct val="100000"/>
              </a:lnSpc>
              <a:spcBef>
                <a:spcPts val="1280"/>
              </a:spcBef>
            </a:pPr>
            <a:r>
              <a:rPr lang="en-IN" sz="2400" spc="-5" dirty="0">
                <a:solidFill>
                  <a:srgbClr val="0070C0"/>
                </a:solidFill>
                <a:latin typeface="Carlito"/>
                <a:cs typeface="Carlito"/>
              </a:rPr>
              <a:t>Employed SQL-Python integration for querying.</a:t>
            </a:r>
          </a:p>
          <a:p>
            <a:pPr marL="12700">
              <a:lnSpc>
                <a:spcPct val="100000"/>
              </a:lnSpc>
              <a:spcBef>
                <a:spcPts val="1280"/>
              </a:spcBef>
            </a:pPr>
            <a:r>
              <a:rPr lang="en-IN" sz="2400" spc="-5" dirty="0">
                <a:solidFill>
                  <a:srgbClr val="0070C0"/>
                </a:solidFill>
                <a:latin typeface="Carlito"/>
                <a:cs typeface="Carlito"/>
              </a:rPr>
              <a:t>Executed queries to comprehend the dataset.</a:t>
            </a:r>
          </a:p>
          <a:p>
            <a:pPr marL="12700">
              <a:lnSpc>
                <a:spcPct val="100000"/>
              </a:lnSpc>
              <a:spcBef>
                <a:spcPts val="1280"/>
              </a:spcBef>
            </a:pPr>
            <a:r>
              <a:rPr lang="en-IN" sz="2400" spc="-5" dirty="0">
                <a:solidFill>
                  <a:srgbClr val="0070C0"/>
                </a:solidFill>
                <a:latin typeface="Carlito"/>
                <a:cs typeface="Carlito"/>
              </a:rPr>
              <a:t>Extracted details on launch site names, mission outcomes, customer payload sizes, booster versions, and landing results.</a:t>
            </a:r>
            <a:endParaRPr lang="en-IN" sz="3200" dirty="0">
              <a:solidFill>
                <a:srgbClr val="0070C0"/>
              </a:solidFill>
              <a:latin typeface="Carlito"/>
              <a:cs typeface="Carlito"/>
            </a:endParaRPr>
          </a:p>
          <a:p>
            <a:pPr marL="12700" marR="5080">
              <a:lnSpc>
                <a:spcPct val="149000"/>
              </a:lnSpc>
            </a:pPr>
            <a:r>
              <a:rPr lang="en-IN" sz="2400" u="heavy" dirty="0">
                <a:solidFill>
                  <a:srgbClr val="0070C0"/>
                </a:solidFill>
                <a:uFill>
                  <a:solidFill>
                    <a:srgbClr val="404040"/>
                  </a:solidFill>
                </a:uFill>
                <a:latin typeface="Carlito"/>
                <a:cs typeface="Carlito"/>
              </a:rPr>
              <a:t>GitHub </a:t>
            </a:r>
            <a:r>
              <a:rPr lang="en-IN" sz="2400" u="heavy" spc="-5" dirty="0">
                <a:solidFill>
                  <a:srgbClr val="0070C0"/>
                </a:solidFill>
                <a:uFill>
                  <a:solidFill>
                    <a:srgbClr val="404040"/>
                  </a:solidFill>
                </a:uFill>
                <a:latin typeface="Carlito"/>
                <a:cs typeface="Carlito"/>
              </a:rPr>
              <a:t>url: </a:t>
            </a:r>
            <a:r>
              <a:rPr lang="en-IN" sz="2000" u="heavy" spc="-5" dirty="0">
                <a:solidFill>
                  <a:srgbClr val="0070C0"/>
                </a:solidFill>
                <a:uFill>
                  <a:solidFill>
                    <a:srgbClr val="404040"/>
                  </a:solidFill>
                </a:uFill>
                <a:latin typeface="Carlito"/>
                <a:cs typeface="Carlito"/>
              </a:rPr>
              <a:t>https://github.com/SindhePandurangBITS/IBM_DS_Professional/blob/a809dddf6357089f018a1a5aa67517f1f76e20ee/jupyter-labs-eda-sql-coursera_sqllite.ipynb</a:t>
            </a:r>
            <a:endParaRPr lang="en-US" sz="2000" dirty="0">
              <a:solidFill>
                <a:srgbClr val="0070C0"/>
              </a:solidFill>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0070C0"/>
                </a:solidFill>
                <a:latin typeface="Carlito"/>
                <a:cs typeface="Carlito"/>
              </a:rPr>
              <a:t>Folium </a:t>
            </a:r>
            <a:r>
              <a:rPr lang="en-US" sz="2400" spc="-5" dirty="0">
                <a:solidFill>
                  <a:srgbClr val="0070C0"/>
                </a:solidFill>
                <a:latin typeface="Carlito"/>
                <a:cs typeface="Carlito"/>
              </a:rPr>
              <a:t>maps mark Launch Sites, successful </a:t>
            </a:r>
            <a:r>
              <a:rPr lang="en-US" sz="2400" dirty="0">
                <a:solidFill>
                  <a:srgbClr val="0070C0"/>
                </a:solidFill>
                <a:latin typeface="Carlito"/>
                <a:cs typeface="Carlito"/>
              </a:rPr>
              <a:t>and </a:t>
            </a:r>
            <a:r>
              <a:rPr lang="en-US" sz="2400" spc="-5" dirty="0">
                <a:solidFill>
                  <a:srgbClr val="0070C0"/>
                </a:solidFill>
                <a:latin typeface="Carlito"/>
                <a:cs typeface="Carlito"/>
              </a:rPr>
              <a:t>unsuccessful </a:t>
            </a:r>
            <a:r>
              <a:rPr lang="en-US" sz="2400" dirty="0">
                <a:solidFill>
                  <a:srgbClr val="0070C0"/>
                </a:solidFill>
                <a:latin typeface="Carlito"/>
                <a:cs typeface="Carlito"/>
              </a:rPr>
              <a:t>landings, and a </a:t>
            </a:r>
            <a:r>
              <a:rPr lang="en-US" sz="2400" spc="-25" dirty="0">
                <a:solidFill>
                  <a:srgbClr val="0070C0"/>
                </a:solidFill>
                <a:latin typeface="Carlito"/>
                <a:cs typeface="Carlito"/>
              </a:rPr>
              <a:t>proximity example  </a:t>
            </a:r>
            <a:r>
              <a:rPr lang="en-US" sz="2400" spc="-20" dirty="0">
                <a:solidFill>
                  <a:srgbClr val="0070C0"/>
                </a:solidFill>
                <a:latin typeface="Carlito"/>
                <a:cs typeface="Carlito"/>
              </a:rPr>
              <a:t>to </a:t>
            </a:r>
            <a:r>
              <a:rPr lang="en-US" sz="2400" spc="-40" dirty="0">
                <a:solidFill>
                  <a:srgbClr val="0070C0"/>
                </a:solidFill>
                <a:latin typeface="Carlito"/>
                <a:cs typeface="Carlito"/>
              </a:rPr>
              <a:t>key </a:t>
            </a:r>
            <a:r>
              <a:rPr lang="en-US" sz="2400" spc="-5" dirty="0">
                <a:solidFill>
                  <a:srgbClr val="0070C0"/>
                </a:solidFill>
                <a:latin typeface="Carlito"/>
                <a:cs typeface="Carlito"/>
              </a:rPr>
              <a:t>locations: </a:t>
            </a:r>
            <a:r>
              <a:rPr lang="en-US" sz="2400" spc="-60" dirty="0">
                <a:solidFill>
                  <a:srgbClr val="0070C0"/>
                </a:solidFill>
                <a:latin typeface="Carlito"/>
                <a:cs typeface="Carlito"/>
              </a:rPr>
              <a:t>Railway, Highway, </a:t>
            </a:r>
            <a:r>
              <a:rPr lang="en-US" sz="2400" spc="-20" dirty="0">
                <a:solidFill>
                  <a:srgbClr val="0070C0"/>
                </a:solidFill>
                <a:latin typeface="Carlito"/>
                <a:cs typeface="Carlito"/>
              </a:rPr>
              <a:t>Coast, </a:t>
            </a:r>
            <a:r>
              <a:rPr lang="en-US" sz="2400" dirty="0">
                <a:solidFill>
                  <a:srgbClr val="0070C0"/>
                </a:solidFill>
                <a:latin typeface="Carlito"/>
                <a:cs typeface="Carlito"/>
              </a:rPr>
              <a:t>and</a:t>
            </a:r>
            <a:r>
              <a:rPr lang="en-US" sz="2400" spc="35" dirty="0">
                <a:solidFill>
                  <a:srgbClr val="0070C0"/>
                </a:solidFill>
                <a:latin typeface="Carlito"/>
                <a:cs typeface="Carlito"/>
              </a:rPr>
              <a:t> </a:t>
            </a:r>
            <a:r>
              <a:rPr lang="en-US" sz="2400" spc="-60" dirty="0">
                <a:solidFill>
                  <a:srgbClr val="0070C0"/>
                </a:solidFill>
                <a:latin typeface="Carlito"/>
                <a:cs typeface="Carlito"/>
              </a:rPr>
              <a:t>City.</a:t>
            </a:r>
            <a:endParaRPr lang="en-US" sz="2400" dirty="0">
              <a:solidFill>
                <a:srgbClr val="0070C0"/>
              </a:solidFill>
              <a:latin typeface="Carlito"/>
              <a:cs typeface="Carlito"/>
            </a:endParaRPr>
          </a:p>
          <a:p>
            <a:pPr marL="12700" marR="311150">
              <a:lnSpc>
                <a:spcPts val="2300"/>
              </a:lnSpc>
              <a:spcBef>
                <a:spcPts val="1115"/>
              </a:spcBef>
            </a:pPr>
            <a:r>
              <a:rPr lang="en-US" sz="2400" spc="-5" dirty="0">
                <a:solidFill>
                  <a:srgbClr val="0070C0"/>
                </a:solidFill>
                <a:latin typeface="Carlito"/>
                <a:cs typeface="Carlito"/>
              </a:rPr>
              <a:t>This </a:t>
            </a:r>
            <a:r>
              <a:rPr lang="en-US" sz="2400" spc="-15" dirty="0">
                <a:solidFill>
                  <a:srgbClr val="0070C0"/>
                </a:solidFill>
                <a:latin typeface="Carlito"/>
                <a:cs typeface="Carlito"/>
              </a:rPr>
              <a:t>allows </a:t>
            </a:r>
            <a:r>
              <a:rPr lang="en-US" sz="2400" spc="-5" dirty="0">
                <a:solidFill>
                  <a:srgbClr val="0070C0"/>
                </a:solidFill>
                <a:latin typeface="Carlito"/>
                <a:cs typeface="Carlito"/>
              </a:rPr>
              <a:t>us </a:t>
            </a:r>
            <a:r>
              <a:rPr lang="en-US" sz="2400" spc="-20" dirty="0">
                <a:solidFill>
                  <a:srgbClr val="0070C0"/>
                </a:solidFill>
                <a:latin typeface="Carlito"/>
                <a:cs typeface="Carlito"/>
              </a:rPr>
              <a:t>to understand why </a:t>
            </a:r>
            <a:r>
              <a:rPr lang="en-US" sz="2400" dirty="0">
                <a:solidFill>
                  <a:srgbClr val="0070C0"/>
                </a:solidFill>
                <a:latin typeface="Carlito"/>
                <a:cs typeface="Carlito"/>
              </a:rPr>
              <a:t>launch </a:t>
            </a:r>
            <a:r>
              <a:rPr lang="en-US" sz="2400" spc="-20" dirty="0">
                <a:solidFill>
                  <a:srgbClr val="0070C0"/>
                </a:solidFill>
                <a:latin typeface="Carlito"/>
                <a:cs typeface="Carlito"/>
              </a:rPr>
              <a:t>sites </a:t>
            </a:r>
            <a:r>
              <a:rPr lang="en-US" sz="2400" spc="-25" dirty="0">
                <a:solidFill>
                  <a:srgbClr val="0070C0"/>
                </a:solidFill>
                <a:latin typeface="Carlito"/>
                <a:cs typeface="Carlito"/>
              </a:rPr>
              <a:t>may </a:t>
            </a:r>
            <a:r>
              <a:rPr lang="en-US" sz="2400" dirty="0">
                <a:solidFill>
                  <a:srgbClr val="0070C0"/>
                </a:solidFill>
                <a:latin typeface="Carlito"/>
                <a:cs typeface="Carlito"/>
              </a:rPr>
              <a:t>be </a:t>
            </a:r>
            <a:r>
              <a:rPr lang="en-US" sz="2400" spc="-20" dirty="0">
                <a:solidFill>
                  <a:srgbClr val="0070C0"/>
                </a:solidFill>
                <a:latin typeface="Carlito"/>
                <a:cs typeface="Carlito"/>
              </a:rPr>
              <a:t>located </a:t>
            </a:r>
            <a:r>
              <a:rPr lang="en-US" sz="2400" spc="-5" dirty="0">
                <a:solidFill>
                  <a:srgbClr val="0070C0"/>
                </a:solidFill>
                <a:latin typeface="Carlito"/>
                <a:cs typeface="Carlito"/>
              </a:rPr>
              <a:t>where they </a:t>
            </a:r>
            <a:r>
              <a:rPr lang="en-US" sz="2400" spc="-20" dirty="0">
                <a:solidFill>
                  <a:srgbClr val="0070C0"/>
                </a:solidFill>
                <a:latin typeface="Carlito"/>
                <a:cs typeface="Carlito"/>
              </a:rPr>
              <a:t>are. </a:t>
            </a:r>
            <a:r>
              <a:rPr lang="en-US" sz="2400" dirty="0">
                <a:solidFill>
                  <a:srgbClr val="0070C0"/>
                </a:solidFill>
                <a:latin typeface="Carlito"/>
                <a:cs typeface="Carlito"/>
              </a:rPr>
              <a:t>Also </a:t>
            </a:r>
            <a:r>
              <a:rPr lang="en-US" sz="2400" spc="-20" dirty="0">
                <a:solidFill>
                  <a:srgbClr val="0070C0"/>
                </a:solidFill>
                <a:latin typeface="Carlito"/>
                <a:cs typeface="Carlito"/>
              </a:rPr>
              <a:t>visualizes  </a:t>
            </a:r>
            <a:r>
              <a:rPr lang="en-US" sz="2400" spc="-5" dirty="0">
                <a:solidFill>
                  <a:srgbClr val="0070C0"/>
                </a:solidFill>
                <a:latin typeface="Carlito"/>
                <a:cs typeface="Carlito"/>
              </a:rPr>
              <a:t>successful </a:t>
            </a:r>
            <a:r>
              <a:rPr lang="en-US" sz="2400" dirty="0">
                <a:solidFill>
                  <a:srgbClr val="0070C0"/>
                </a:solidFill>
                <a:latin typeface="Carlito"/>
                <a:cs typeface="Carlito"/>
              </a:rPr>
              <a:t>landings </a:t>
            </a:r>
            <a:r>
              <a:rPr lang="en-US" sz="2400" spc="-25" dirty="0">
                <a:solidFill>
                  <a:srgbClr val="0070C0"/>
                </a:solidFill>
                <a:latin typeface="Carlito"/>
                <a:cs typeface="Carlito"/>
              </a:rPr>
              <a:t>relative </a:t>
            </a:r>
            <a:r>
              <a:rPr lang="en-US" sz="2400" spc="-20" dirty="0">
                <a:solidFill>
                  <a:srgbClr val="0070C0"/>
                </a:solidFill>
                <a:latin typeface="Carlito"/>
                <a:cs typeface="Carlito"/>
              </a:rPr>
              <a:t>to</a:t>
            </a:r>
            <a:r>
              <a:rPr lang="en-US" sz="2400" spc="-25" dirty="0">
                <a:solidFill>
                  <a:srgbClr val="0070C0"/>
                </a:solidFill>
                <a:latin typeface="Carlito"/>
                <a:cs typeface="Carlito"/>
              </a:rPr>
              <a:t> </a:t>
            </a:r>
            <a:r>
              <a:rPr lang="en-US" sz="2400" spc="-5" dirty="0">
                <a:solidFill>
                  <a:srgbClr val="0070C0"/>
                </a:solidFill>
                <a:latin typeface="Carlito"/>
                <a:cs typeface="Carlito"/>
              </a:rPr>
              <a:t>location.</a:t>
            </a:r>
            <a:endParaRPr lang="en-US" sz="2400" dirty="0">
              <a:solidFill>
                <a:srgbClr val="0070C0"/>
              </a:solidFill>
              <a:latin typeface="Carlito"/>
              <a:cs typeface="Carlito"/>
            </a:endParaRPr>
          </a:p>
          <a:p>
            <a:pPr marL="12700">
              <a:lnSpc>
                <a:spcPct val="100000"/>
              </a:lnSpc>
              <a:spcBef>
                <a:spcPts val="1070"/>
              </a:spcBef>
            </a:pPr>
            <a:r>
              <a:rPr lang="en-US" sz="2400" u="heavy" dirty="0">
                <a:solidFill>
                  <a:srgbClr val="0070C0"/>
                </a:solidFill>
                <a:uFill>
                  <a:solidFill>
                    <a:srgbClr val="404040"/>
                  </a:solidFill>
                </a:uFill>
                <a:latin typeface="Carlito"/>
                <a:cs typeface="Carlito"/>
              </a:rPr>
              <a:t>GitHub</a:t>
            </a:r>
            <a:r>
              <a:rPr lang="en-US" sz="2400" u="heavy" spc="5" dirty="0">
                <a:solidFill>
                  <a:srgbClr val="0070C0"/>
                </a:solidFill>
                <a:uFill>
                  <a:solidFill>
                    <a:srgbClr val="404040"/>
                  </a:solidFill>
                </a:uFill>
                <a:latin typeface="Carlito"/>
                <a:cs typeface="Carlito"/>
              </a:rPr>
              <a:t> </a:t>
            </a:r>
            <a:r>
              <a:rPr lang="en-US" sz="2400" u="heavy" spc="-5" dirty="0">
                <a:solidFill>
                  <a:srgbClr val="0070C0"/>
                </a:solidFill>
                <a:uFill>
                  <a:solidFill>
                    <a:srgbClr val="404040"/>
                  </a:solidFill>
                </a:uFill>
                <a:latin typeface="Carlito"/>
                <a:cs typeface="Carlito"/>
              </a:rPr>
              <a:t>url:</a:t>
            </a:r>
            <a:endParaRPr lang="en-US" sz="2400" dirty="0">
              <a:solidFill>
                <a:srgbClr val="0070C0"/>
              </a:solidFill>
              <a:latin typeface="Carlito"/>
              <a:cs typeface="Carlito"/>
            </a:endParaRPr>
          </a:p>
          <a:p>
            <a:pPr marL="0" indent="0">
              <a:buNone/>
            </a:pPr>
            <a:r>
              <a:rPr lang="en-US" sz="2000" dirty="0">
                <a:solidFill>
                  <a:srgbClr val="0070C0"/>
                </a:solidFill>
              </a:rPr>
              <a:t>https://github.com/SindhePandurangBITS/IBM_DS_Professional/blob/a809dddf6357089f018a1a5aa67517f1f76e20ee/IBM-DS0321EN-SkillsNetwork_labs_module_3_lab_jupyter_launch_site_location.jupyterlite.ipynb</a:t>
            </a:r>
            <a:endParaRPr lang="en-US" sz="2000" dirty="0">
              <a:solidFill>
                <a:srgbClr val="0070C0"/>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marL="12700">
              <a:lnSpc>
                <a:spcPct val="100000"/>
              </a:lnSpc>
              <a:spcBef>
                <a:spcPts val="1200"/>
              </a:spcBef>
            </a:pPr>
            <a:r>
              <a:rPr lang="en-US" sz="2400" spc="-10" dirty="0">
                <a:solidFill>
                  <a:srgbClr val="0070C0"/>
                </a:solidFill>
                <a:latin typeface="Carlito"/>
                <a:cs typeface="Carlito"/>
              </a:rPr>
              <a:t>The dashboard features a pie chart displaying overall successful landing distribution and site-specific success rates. </a:t>
            </a:r>
          </a:p>
          <a:p>
            <a:pPr marL="12700">
              <a:lnSpc>
                <a:spcPct val="100000"/>
              </a:lnSpc>
              <a:spcBef>
                <a:spcPts val="1200"/>
              </a:spcBef>
            </a:pPr>
            <a:r>
              <a:rPr lang="en-US" sz="2400" spc="-10" dirty="0">
                <a:solidFill>
                  <a:srgbClr val="0070C0"/>
                </a:solidFill>
                <a:latin typeface="Carlito"/>
                <a:cs typeface="Carlito"/>
              </a:rPr>
              <a:t>It also includes a scatter plot for exploring success across sites, payload mass, and booster versions. </a:t>
            </a:r>
          </a:p>
          <a:p>
            <a:pPr marL="12700">
              <a:lnSpc>
                <a:spcPct val="100000"/>
              </a:lnSpc>
              <a:spcBef>
                <a:spcPts val="1200"/>
              </a:spcBef>
            </a:pPr>
            <a:r>
              <a:rPr lang="en-US" sz="2400" spc="-10" dirty="0">
                <a:solidFill>
                  <a:srgbClr val="0070C0"/>
                </a:solidFill>
                <a:latin typeface="Carlito"/>
                <a:cs typeface="Carlito"/>
              </a:rPr>
              <a:t>The scatter plot's inputs are launch sites and payload mass (0-10000 kg).</a:t>
            </a:r>
          </a:p>
          <a:p>
            <a:pPr marL="12700">
              <a:lnSpc>
                <a:spcPct val="100000"/>
              </a:lnSpc>
              <a:spcBef>
                <a:spcPts val="1200"/>
              </a:spcBef>
            </a:pPr>
            <a:r>
              <a:rPr lang="en-US" sz="2400" u="heavy" dirty="0">
                <a:solidFill>
                  <a:srgbClr val="0070C0"/>
                </a:solidFill>
                <a:uFill>
                  <a:solidFill>
                    <a:srgbClr val="404040"/>
                  </a:solidFill>
                </a:uFill>
                <a:latin typeface="Carlito"/>
                <a:cs typeface="Carlito"/>
              </a:rPr>
              <a:t>GitHub</a:t>
            </a:r>
            <a:r>
              <a:rPr lang="en-US" sz="2400" u="heavy" spc="5" dirty="0">
                <a:solidFill>
                  <a:srgbClr val="0070C0"/>
                </a:solidFill>
                <a:uFill>
                  <a:solidFill>
                    <a:srgbClr val="404040"/>
                  </a:solidFill>
                </a:uFill>
                <a:latin typeface="Carlito"/>
                <a:cs typeface="Carlito"/>
              </a:rPr>
              <a:t> </a:t>
            </a:r>
            <a:r>
              <a:rPr lang="en-US" sz="2400" u="heavy" spc="-5" dirty="0">
                <a:solidFill>
                  <a:srgbClr val="0070C0"/>
                </a:solidFill>
                <a:uFill>
                  <a:solidFill>
                    <a:srgbClr val="404040"/>
                  </a:solidFill>
                </a:uFill>
                <a:latin typeface="Carlito"/>
                <a:cs typeface="Carlito"/>
              </a:rPr>
              <a:t>url:</a:t>
            </a:r>
            <a:endParaRPr lang="en-US" sz="2400" dirty="0">
              <a:solidFill>
                <a:srgbClr val="0070C0"/>
              </a:solidFill>
              <a:latin typeface="Carlito"/>
              <a:cs typeface="Carlito"/>
            </a:endParaRPr>
          </a:p>
          <a:p>
            <a:pPr marL="0" indent="0">
              <a:buNone/>
            </a:pPr>
            <a:r>
              <a:rPr lang="en-US" sz="2400" dirty="0">
                <a:solidFill>
                  <a:srgbClr val="0070C0"/>
                </a:solidFill>
              </a:rPr>
              <a:t>https://github.com/SindhePandurangBITS/IBM_DS_Professional/blob/a809dddf6357089f018a1a5aa67517f1f76e20ee/IBM-DS0321EN-SkillsNetwork_labs_module_3_lab_jupyter_launch_site_location.jupyterlite.ipynb</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9784" y="1825625"/>
            <a:ext cx="2428407" cy="3480893"/>
          </a:xfrm>
          <a:prstGeom prst="rect">
            <a:avLst/>
          </a:prstGeom>
        </p:spPr>
        <p:txBody>
          <a:bodyPr>
            <a:normAutofit fontScale="62500" lnSpcReduction="20000"/>
          </a:bodyPr>
          <a:lstStyle/>
          <a:p>
            <a:pPr>
              <a:lnSpc>
                <a:spcPct val="100000"/>
              </a:lnSpc>
              <a:spcBef>
                <a:spcPts val="1400"/>
              </a:spcBef>
            </a:pPr>
            <a:r>
              <a:rPr lang="en-US" sz="3400" dirty="0" smtClean="0">
                <a:solidFill>
                  <a:srgbClr val="0070C0"/>
                </a:solidFill>
                <a:latin typeface="Abadi" panose="020B0604020104020204" pitchFamily="34" charset="0"/>
              </a:rPr>
              <a:t>GitHub Url:</a:t>
            </a:r>
          </a:p>
          <a:p>
            <a:pPr marL="0" indent="0">
              <a:lnSpc>
                <a:spcPct val="100000"/>
              </a:lnSpc>
              <a:spcBef>
                <a:spcPts val="1400"/>
              </a:spcBef>
              <a:buNone/>
            </a:pPr>
            <a:r>
              <a:rPr lang="en-US" dirty="0">
                <a:solidFill>
                  <a:srgbClr val="0070C0"/>
                </a:solidFill>
              </a:rPr>
              <a:t>https://github.com/SindhePandurangBITS/IBM_DS_Professional/blob/a809dddf6357089f018a1a5aa67517f1f76e20ee/IBM-DS0321EN-SkillsNetwork_labs_module_4_SpaceX_Machine_Learning_Prediction_Part_5.jupyterlite.ipynb</a:t>
            </a:r>
            <a:endParaRPr lang="en-US" dirty="0">
              <a:solidFill>
                <a:srgbClr val="0070C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stretch>
            <a:fillRect/>
          </a:stretch>
        </p:blipFill>
        <p:spPr>
          <a:xfrm>
            <a:off x="2916855" y="1825625"/>
            <a:ext cx="7169517" cy="420050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5450652"/>
            <a:ext cx="10941144" cy="82071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700" marR="5080">
              <a:lnSpc>
                <a:spcPct val="100000"/>
              </a:lnSpc>
              <a:spcBef>
                <a:spcPts val="100"/>
              </a:spcBef>
            </a:pPr>
            <a:r>
              <a:rPr lang="en-US" sz="2400" spc="-5" dirty="0">
                <a:latin typeface="Carlito"/>
                <a:cs typeface="Carlito"/>
              </a:rPr>
              <a:t>This is </a:t>
            </a:r>
            <a:r>
              <a:rPr lang="en-US" sz="2400" dirty="0">
                <a:latin typeface="Carlito"/>
                <a:cs typeface="Carlito"/>
              </a:rPr>
              <a:t>a </a:t>
            </a:r>
            <a:r>
              <a:rPr lang="en-US" sz="2400" spc="-20" dirty="0">
                <a:latin typeface="Carlito"/>
                <a:cs typeface="Carlito"/>
              </a:rPr>
              <a:t>preview </a:t>
            </a:r>
            <a:r>
              <a:rPr lang="en-US" sz="2400" spc="-5" dirty="0">
                <a:latin typeface="Carlito"/>
                <a:cs typeface="Carlito"/>
              </a:rPr>
              <a:t>of </a:t>
            </a:r>
            <a:r>
              <a:rPr lang="en-US" sz="2400" dirty="0">
                <a:latin typeface="Carlito"/>
                <a:cs typeface="Carlito"/>
              </a:rPr>
              <a:t>the </a:t>
            </a:r>
            <a:r>
              <a:rPr lang="en-US" sz="2400" spc="-15" dirty="0" err="1">
                <a:latin typeface="Carlito"/>
                <a:cs typeface="Carlito"/>
              </a:rPr>
              <a:t>Plotly</a:t>
            </a:r>
            <a:r>
              <a:rPr lang="en-US" sz="2400" spc="-15" dirty="0">
                <a:latin typeface="Carlito"/>
                <a:cs typeface="Carlito"/>
              </a:rPr>
              <a:t> dashboard. </a:t>
            </a:r>
            <a:r>
              <a:rPr lang="en-US" sz="2400" spc="-5" dirty="0">
                <a:latin typeface="Carlito"/>
                <a:cs typeface="Carlito"/>
              </a:rPr>
              <a:t>The </a:t>
            </a:r>
            <a:r>
              <a:rPr lang="en-US" sz="2400" spc="-20" dirty="0">
                <a:latin typeface="Carlito"/>
                <a:cs typeface="Carlito"/>
              </a:rPr>
              <a:t>following </a:t>
            </a:r>
            <a:r>
              <a:rPr lang="en-US" sz="2400" spc="-5" dirty="0">
                <a:latin typeface="Carlito"/>
                <a:cs typeface="Carlito"/>
              </a:rPr>
              <a:t>sides will show </a:t>
            </a:r>
            <a:r>
              <a:rPr lang="en-US" sz="2400" dirty="0">
                <a:latin typeface="Carlito"/>
                <a:cs typeface="Carlito"/>
              </a:rPr>
              <a:t>the </a:t>
            </a:r>
            <a:r>
              <a:rPr lang="en-US" sz="2400" spc="-15" dirty="0">
                <a:latin typeface="Carlito"/>
                <a:cs typeface="Carlito"/>
              </a:rPr>
              <a:t>results </a:t>
            </a:r>
            <a:r>
              <a:rPr lang="en-US" sz="2400" spc="-5" dirty="0">
                <a:latin typeface="Carlito"/>
                <a:cs typeface="Carlito"/>
              </a:rPr>
              <a:t>of </a:t>
            </a:r>
            <a:r>
              <a:rPr lang="en-US" sz="2400" spc="-20" dirty="0">
                <a:latin typeface="Carlito"/>
                <a:cs typeface="Carlito"/>
              </a:rPr>
              <a:t>EDA </a:t>
            </a:r>
            <a:r>
              <a:rPr lang="en-US" sz="2400" spc="-5" dirty="0">
                <a:latin typeface="Carlito"/>
                <a:cs typeface="Carlito"/>
              </a:rPr>
              <a:t>with  </a:t>
            </a:r>
            <a:r>
              <a:rPr lang="en-US" sz="2400" spc="-20" dirty="0">
                <a:latin typeface="Carlito"/>
                <a:cs typeface="Carlito"/>
              </a:rPr>
              <a:t>visualization, EDA </a:t>
            </a:r>
            <a:r>
              <a:rPr lang="en-US" sz="2400" spc="-5" dirty="0">
                <a:latin typeface="Carlito"/>
                <a:cs typeface="Carlito"/>
              </a:rPr>
              <a:t>with </a:t>
            </a:r>
            <a:r>
              <a:rPr lang="en-US" sz="2400" dirty="0">
                <a:latin typeface="Carlito"/>
                <a:cs typeface="Carlito"/>
              </a:rPr>
              <a:t>SQL, </a:t>
            </a:r>
            <a:r>
              <a:rPr lang="en-US" sz="2400" spc="-25" dirty="0">
                <a:latin typeface="Carlito"/>
                <a:cs typeface="Carlito"/>
              </a:rPr>
              <a:t>Interactive </a:t>
            </a:r>
            <a:r>
              <a:rPr lang="en-US" sz="2400" dirty="0">
                <a:latin typeface="Carlito"/>
                <a:cs typeface="Carlito"/>
              </a:rPr>
              <a:t>Map </a:t>
            </a:r>
            <a:r>
              <a:rPr lang="en-US" sz="2400" spc="-5" dirty="0">
                <a:latin typeface="Carlito"/>
                <a:cs typeface="Carlito"/>
              </a:rPr>
              <a:t>with </a:t>
            </a:r>
            <a:r>
              <a:rPr lang="en-US" sz="2400" spc="-20" dirty="0">
                <a:latin typeface="Carlito"/>
                <a:cs typeface="Carlito"/>
              </a:rPr>
              <a:t>Folium, </a:t>
            </a:r>
            <a:r>
              <a:rPr lang="en-US" sz="2400" dirty="0">
                <a:latin typeface="Carlito"/>
                <a:cs typeface="Carlito"/>
              </a:rPr>
              <a:t>and </a:t>
            </a:r>
            <a:r>
              <a:rPr lang="en-US" sz="2400" spc="-10" dirty="0">
                <a:latin typeface="Carlito"/>
                <a:cs typeface="Carlito"/>
              </a:rPr>
              <a:t>finally </a:t>
            </a:r>
            <a:r>
              <a:rPr lang="en-US" sz="2400" dirty="0">
                <a:latin typeface="Carlito"/>
                <a:cs typeface="Carlito"/>
              </a:rPr>
              <a:t>the </a:t>
            </a:r>
            <a:r>
              <a:rPr lang="en-US" sz="2400" spc="-15" dirty="0">
                <a:latin typeface="Carlito"/>
                <a:cs typeface="Carlito"/>
              </a:rPr>
              <a:t>results </a:t>
            </a:r>
            <a:r>
              <a:rPr lang="en-US" sz="2400" spc="-5" dirty="0">
                <a:latin typeface="Carlito"/>
                <a:cs typeface="Carlito"/>
              </a:rPr>
              <a:t>of our </a:t>
            </a:r>
            <a:r>
              <a:rPr lang="en-US" sz="2400" dirty="0">
                <a:latin typeface="Carlito"/>
                <a:cs typeface="Carlito"/>
              </a:rPr>
              <a:t>model </a:t>
            </a:r>
            <a:r>
              <a:rPr lang="en-US" sz="2400" spc="-5" dirty="0">
                <a:latin typeface="Carlito"/>
                <a:cs typeface="Carlito"/>
              </a:rPr>
              <a:t>with  </a:t>
            </a:r>
            <a:r>
              <a:rPr lang="en-US" sz="2400" dirty="0">
                <a:latin typeface="Carlito"/>
                <a:cs typeface="Carlito"/>
              </a:rPr>
              <a:t>about 83%</a:t>
            </a:r>
            <a:r>
              <a:rPr lang="en-US" sz="2400" spc="-5" dirty="0">
                <a:latin typeface="Carlito"/>
                <a:cs typeface="Carlito"/>
              </a:rPr>
              <a:t> </a:t>
            </a:r>
            <a:r>
              <a:rPr lang="en-US" sz="2400" spc="-45" dirty="0">
                <a:latin typeface="Carlito"/>
                <a:cs typeface="Carlito"/>
              </a:rPr>
              <a:t>accuracy.</a:t>
            </a:r>
            <a:endParaRPr lang="en-US" sz="2400" dirty="0">
              <a:latin typeface="Carlito"/>
              <a:cs typeface="Carlito"/>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440" y="1591823"/>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871802"/>
            <a:ext cx="10592999" cy="997185"/>
          </a:xfrm>
          <a:prstGeom prst="rect">
            <a:avLst/>
          </a:prstGeom>
        </p:spPr>
        <p:txBody>
          <a:bodyPr>
            <a:normAutofit fontScale="77500" lnSpcReduction="20000"/>
          </a:bodyPr>
          <a:lstStyle/>
          <a:p>
            <a:pPr marL="12700" marR="5080" algn="just">
              <a:lnSpc>
                <a:spcPct val="120900"/>
              </a:lnSpc>
              <a:spcBef>
                <a:spcPts val="105"/>
              </a:spcBef>
            </a:pPr>
            <a:r>
              <a:rPr lang="en-US" sz="2400" spc="-20" dirty="0">
                <a:solidFill>
                  <a:srgbClr val="0070C0"/>
                </a:solidFill>
                <a:latin typeface="Carlito"/>
                <a:cs typeface="Carlito"/>
              </a:rPr>
              <a:t>Graphic </a:t>
            </a:r>
            <a:r>
              <a:rPr lang="en-US" sz="2400" spc="-10" dirty="0">
                <a:solidFill>
                  <a:srgbClr val="0070C0"/>
                </a:solidFill>
                <a:latin typeface="Carlito"/>
                <a:cs typeface="Carlito"/>
              </a:rPr>
              <a:t>suggests </a:t>
            </a:r>
            <a:r>
              <a:rPr lang="en-US" sz="2400" spc="-5" dirty="0">
                <a:solidFill>
                  <a:srgbClr val="0070C0"/>
                </a:solidFill>
                <a:latin typeface="Carlito"/>
                <a:cs typeface="Carlito"/>
              </a:rPr>
              <a:t>an </a:t>
            </a:r>
            <a:r>
              <a:rPr lang="en-US" sz="2400" spc="-20" dirty="0">
                <a:solidFill>
                  <a:srgbClr val="0070C0"/>
                </a:solidFill>
                <a:latin typeface="Carlito"/>
                <a:cs typeface="Carlito"/>
              </a:rPr>
              <a:t>increase </a:t>
            </a:r>
            <a:r>
              <a:rPr lang="en-US" sz="2400" dirty="0">
                <a:solidFill>
                  <a:srgbClr val="0070C0"/>
                </a:solidFill>
                <a:latin typeface="Carlito"/>
                <a:cs typeface="Carlito"/>
              </a:rPr>
              <a:t>in </a:t>
            </a:r>
            <a:r>
              <a:rPr lang="en-US" sz="2400" spc="-15" dirty="0">
                <a:solidFill>
                  <a:srgbClr val="0070C0"/>
                </a:solidFill>
                <a:latin typeface="Carlito"/>
                <a:cs typeface="Carlito"/>
              </a:rPr>
              <a:t>success </a:t>
            </a:r>
            <a:r>
              <a:rPr lang="en-US" sz="2400" spc="-40" dirty="0">
                <a:solidFill>
                  <a:srgbClr val="0070C0"/>
                </a:solidFill>
                <a:latin typeface="Carlito"/>
                <a:cs typeface="Carlito"/>
              </a:rPr>
              <a:t>rate </a:t>
            </a:r>
            <a:r>
              <a:rPr lang="en-US" sz="2400" spc="-20" dirty="0">
                <a:solidFill>
                  <a:srgbClr val="0070C0"/>
                </a:solidFill>
                <a:latin typeface="Carlito"/>
                <a:cs typeface="Carlito"/>
              </a:rPr>
              <a:t>over </a:t>
            </a:r>
            <a:r>
              <a:rPr lang="en-US" sz="2400" spc="-5" dirty="0">
                <a:solidFill>
                  <a:srgbClr val="0070C0"/>
                </a:solidFill>
                <a:latin typeface="Carlito"/>
                <a:cs typeface="Carlito"/>
              </a:rPr>
              <a:t>time </a:t>
            </a:r>
            <a:r>
              <a:rPr lang="en-US" sz="2400" spc="-20" dirty="0">
                <a:solidFill>
                  <a:srgbClr val="0070C0"/>
                </a:solidFill>
                <a:latin typeface="Carlito"/>
                <a:cs typeface="Carlito"/>
              </a:rPr>
              <a:t>(indicated </a:t>
            </a:r>
            <a:r>
              <a:rPr lang="en-US" sz="2400" dirty="0">
                <a:solidFill>
                  <a:srgbClr val="0070C0"/>
                </a:solidFill>
                <a:latin typeface="Carlito"/>
                <a:cs typeface="Carlito"/>
              </a:rPr>
              <a:t>in </a:t>
            </a:r>
            <a:r>
              <a:rPr lang="en-US" sz="2400" spc="-10" dirty="0">
                <a:solidFill>
                  <a:srgbClr val="0070C0"/>
                </a:solidFill>
                <a:latin typeface="Carlito"/>
                <a:cs typeface="Carlito"/>
              </a:rPr>
              <a:t>Flight </a:t>
            </a:r>
            <a:r>
              <a:rPr lang="en-US" sz="2400" spc="-5" dirty="0">
                <a:solidFill>
                  <a:srgbClr val="0070C0"/>
                </a:solidFill>
                <a:latin typeface="Carlito"/>
                <a:cs typeface="Carlito"/>
              </a:rPr>
              <a:t>Number).  </a:t>
            </a:r>
            <a:r>
              <a:rPr lang="en-US" sz="2400" spc="-25" dirty="0">
                <a:solidFill>
                  <a:srgbClr val="0070C0"/>
                </a:solidFill>
                <a:latin typeface="Carlito"/>
                <a:cs typeface="Carlito"/>
              </a:rPr>
              <a:t>Likely </a:t>
            </a:r>
            <a:r>
              <a:rPr lang="en-US" sz="2400" spc="-5" dirty="0">
                <a:solidFill>
                  <a:srgbClr val="0070C0"/>
                </a:solidFill>
                <a:latin typeface="Carlito"/>
                <a:cs typeface="Carlito"/>
              </a:rPr>
              <a:t>a big </a:t>
            </a:r>
            <a:r>
              <a:rPr lang="en-US" sz="2400" spc="-25" dirty="0">
                <a:solidFill>
                  <a:srgbClr val="0070C0"/>
                </a:solidFill>
                <a:latin typeface="Carlito"/>
                <a:cs typeface="Carlito"/>
              </a:rPr>
              <a:t>breakthrough </a:t>
            </a:r>
            <a:r>
              <a:rPr lang="en-US" sz="2400" spc="-20" dirty="0">
                <a:solidFill>
                  <a:srgbClr val="0070C0"/>
                </a:solidFill>
                <a:latin typeface="Carlito"/>
                <a:cs typeface="Carlito"/>
              </a:rPr>
              <a:t>around </a:t>
            </a:r>
            <a:r>
              <a:rPr lang="en-US" sz="2400" spc="-10" dirty="0">
                <a:solidFill>
                  <a:srgbClr val="0070C0"/>
                </a:solidFill>
                <a:latin typeface="Carlito"/>
                <a:cs typeface="Carlito"/>
              </a:rPr>
              <a:t>flight </a:t>
            </a:r>
            <a:r>
              <a:rPr lang="en-US" sz="2400" spc="-15" dirty="0">
                <a:solidFill>
                  <a:srgbClr val="0070C0"/>
                </a:solidFill>
                <a:latin typeface="Carlito"/>
                <a:cs typeface="Carlito"/>
              </a:rPr>
              <a:t>20 </a:t>
            </a:r>
            <a:r>
              <a:rPr lang="en-US" sz="2400" spc="-5" dirty="0">
                <a:solidFill>
                  <a:srgbClr val="0070C0"/>
                </a:solidFill>
                <a:latin typeface="Carlito"/>
                <a:cs typeface="Carlito"/>
              </a:rPr>
              <a:t>which </a:t>
            </a:r>
            <a:r>
              <a:rPr lang="en-US" sz="2400" spc="-15" dirty="0">
                <a:solidFill>
                  <a:srgbClr val="0070C0"/>
                </a:solidFill>
                <a:latin typeface="Carlito"/>
                <a:cs typeface="Carlito"/>
              </a:rPr>
              <a:t>significantly </a:t>
            </a:r>
            <a:r>
              <a:rPr lang="en-US" sz="2400" spc="-20" dirty="0">
                <a:solidFill>
                  <a:srgbClr val="0070C0"/>
                </a:solidFill>
                <a:latin typeface="Carlito"/>
                <a:cs typeface="Carlito"/>
              </a:rPr>
              <a:t>increased </a:t>
            </a:r>
            <a:r>
              <a:rPr lang="en-US" sz="2400" spc="-15" dirty="0">
                <a:solidFill>
                  <a:srgbClr val="0070C0"/>
                </a:solidFill>
                <a:latin typeface="Carlito"/>
                <a:cs typeface="Carlito"/>
              </a:rPr>
              <a:t>success </a:t>
            </a:r>
            <a:r>
              <a:rPr lang="en-US" sz="2400" spc="-25" dirty="0">
                <a:solidFill>
                  <a:srgbClr val="0070C0"/>
                </a:solidFill>
                <a:latin typeface="Carlito"/>
                <a:cs typeface="Carlito"/>
              </a:rPr>
              <a:t>rate.  </a:t>
            </a:r>
            <a:r>
              <a:rPr lang="en-US" sz="2400" spc="-20" dirty="0">
                <a:solidFill>
                  <a:srgbClr val="0070C0"/>
                </a:solidFill>
                <a:latin typeface="Carlito"/>
                <a:cs typeface="Carlito"/>
              </a:rPr>
              <a:t>CCAFS appears </a:t>
            </a:r>
            <a:r>
              <a:rPr lang="en-US" sz="2400" spc="-15" dirty="0">
                <a:solidFill>
                  <a:srgbClr val="0070C0"/>
                </a:solidFill>
                <a:latin typeface="Carlito"/>
                <a:cs typeface="Carlito"/>
              </a:rPr>
              <a:t>to </a:t>
            </a:r>
            <a:r>
              <a:rPr lang="en-US" sz="2400" spc="-5" dirty="0">
                <a:solidFill>
                  <a:srgbClr val="0070C0"/>
                </a:solidFill>
                <a:latin typeface="Carlito"/>
                <a:cs typeface="Carlito"/>
              </a:rPr>
              <a:t>be the main </a:t>
            </a:r>
            <a:r>
              <a:rPr lang="en-US" sz="2400" spc="-10" dirty="0">
                <a:solidFill>
                  <a:srgbClr val="0070C0"/>
                </a:solidFill>
                <a:latin typeface="Carlito"/>
                <a:cs typeface="Carlito"/>
              </a:rPr>
              <a:t>launch </a:t>
            </a:r>
            <a:r>
              <a:rPr lang="en-US" sz="2400" spc="-15" dirty="0">
                <a:solidFill>
                  <a:srgbClr val="0070C0"/>
                </a:solidFill>
                <a:latin typeface="Carlito"/>
                <a:cs typeface="Carlito"/>
              </a:rPr>
              <a:t>site </a:t>
            </a:r>
            <a:r>
              <a:rPr lang="en-US" sz="2400" spc="-5" dirty="0">
                <a:solidFill>
                  <a:srgbClr val="0070C0"/>
                </a:solidFill>
                <a:latin typeface="Carlito"/>
                <a:cs typeface="Carlito"/>
              </a:rPr>
              <a:t>as it has the </a:t>
            </a:r>
            <a:r>
              <a:rPr lang="en-US" sz="2400" spc="-20" dirty="0">
                <a:solidFill>
                  <a:srgbClr val="0070C0"/>
                </a:solidFill>
                <a:latin typeface="Carlito"/>
                <a:cs typeface="Carlito"/>
              </a:rPr>
              <a:t>most</a:t>
            </a:r>
            <a:r>
              <a:rPr lang="en-US" sz="2400" spc="-90" dirty="0">
                <a:solidFill>
                  <a:srgbClr val="0070C0"/>
                </a:solidFill>
                <a:latin typeface="Carlito"/>
                <a:cs typeface="Carlito"/>
              </a:rPr>
              <a:t> </a:t>
            </a:r>
            <a:r>
              <a:rPr lang="en-US" sz="2400" spc="-20" dirty="0">
                <a:solidFill>
                  <a:srgbClr val="0070C0"/>
                </a:solidFill>
                <a:latin typeface="Carlito"/>
                <a:cs typeface="Carlito"/>
              </a:rPr>
              <a:t>volume.</a:t>
            </a:r>
            <a:endParaRPr lang="en-US" sz="2400" dirty="0">
              <a:solidFill>
                <a:srgbClr val="0070C0"/>
              </a:solidFill>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p:cNvSpPr/>
          <p:nvPr/>
        </p:nvSpPr>
        <p:spPr>
          <a:xfrm>
            <a:off x="39623" y="1812086"/>
            <a:ext cx="11607734" cy="22652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76931"/>
            <a:ext cx="11421989" cy="1204414"/>
          </a:xfrm>
          <a:prstGeom prst="rect">
            <a:avLst/>
          </a:prstGeom>
        </p:spPr>
        <p:txBody>
          <a:bodyPr>
            <a:normAutofit/>
          </a:bodyPr>
          <a:lstStyle/>
          <a:p>
            <a:pPr marL="12700" marR="5080">
              <a:lnSpc>
                <a:spcPct val="121400"/>
              </a:lnSpc>
              <a:spcBef>
                <a:spcPts val="100"/>
              </a:spcBef>
            </a:pPr>
            <a:r>
              <a:rPr lang="en-US" sz="2400" spc="-25" dirty="0">
                <a:solidFill>
                  <a:srgbClr val="0070C0"/>
                </a:solidFill>
                <a:latin typeface="Carlito"/>
                <a:cs typeface="Carlito"/>
              </a:rPr>
              <a:t>Payload </a:t>
            </a:r>
            <a:r>
              <a:rPr lang="en-US" sz="2400" spc="-5" dirty="0">
                <a:solidFill>
                  <a:srgbClr val="0070C0"/>
                </a:solidFill>
                <a:latin typeface="Carlito"/>
                <a:cs typeface="Carlito"/>
              </a:rPr>
              <a:t>mass </a:t>
            </a:r>
            <a:r>
              <a:rPr lang="en-US" sz="2400" spc="-20" dirty="0">
                <a:solidFill>
                  <a:srgbClr val="0070C0"/>
                </a:solidFill>
                <a:latin typeface="Carlito"/>
                <a:cs typeface="Carlito"/>
              </a:rPr>
              <a:t>appears </a:t>
            </a:r>
            <a:r>
              <a:rPr lang="en-US" sz="2400" spc="-15" dirty="0">
                <a:solidFill>
                  <a:srgbClr val="0070C0"/>
                </a:solidFill>
                <a:latin typeface="Carlito"/>
                <a:cs typeface="Carlito"/>
              </a:rPr>
              <a:t>to </a:t>
            </a:r>
            <a:r>
              <a:rPr lang="en-US" sz="2400" spc="-20" dirty="0">
                <a:solidFill>
                  <a:srgbClr val="0070C0"/>
                </a:solidFill>
                <a:latin typeface="Carlito"/>
                <a:cs typeface="Carlito"/>
              </a:rPr>
              <a:t>fall mostly between </a:t>
            </a:r>
            <a:r>
              <a:rPr lang="en-US" sz="2400" spc="-10" dirty="0">
                <a:solidFill>
                  <a:srgbClr val="0070C0"/>
                </a:solidFill>
                <a:latin typeface="Carlito"/>
                <a:cs typeface="Carlito"/>
              </a:rPr>
              <a:t>0-6000 </a:t>
            </a:r>
            <a:r>
              <a:rPr lang="en-US" sz="2400" spc="-5" dirty="0">
                <a:solidFill>
                  <a:srgbClr val="0070C0"/>
                </a:solidFill>
                <a:latin typeface="Carlito"/>
                <a:cs typeface="Carlito"/>
              </a:rPr>
              <a:t>kg.  </a:t>
            </a:r>
            <a:endParaRPr lang="en-US" sz="2400" spc="-5" dirty="0" smtClean="0">
              <a:solidFill>
                <a:srgbClr val="0070C0"/>
              </a:solidFill>
              <a:latin typeface="Carlito"/>
              <a:cs typeface="Carlito"/>
            </a:endParaRPr>
          </a:p>
          <a:p>
            <a:pPr marL="12700" marR="5080">
              <a:lnSpc>
                <a:spcPct val="121400"/>
              </a:lnSpc>
              <a:spcBef>
                <a:spcPts val="100"/>
              </a:spcBef>
            </a:pPr>
            <a:r>
              <a:rPr lang="en-US" sz="2400" spc="-25" dirty="0" smtClean="0">
                <a:solidFill>
                  <a:srgbClr val="0070C0"/>
                </a:solidFill>
                <a:latin typeface="Carlito"/>
                <a:cs typeface="Carlito"/>
              </a:rPr>
              <a:t>Different </a:t>
            </a:r>
            <a:r>
              <a:rPr lang="en-US" sz="2400" spc="-5" dirty="0">
                <a:solidFill>
                  <a:srgbClr val="0070C0"/>
                </a:solidFill>
                <a:latin typeface="Carlito"/>
                <a:cs typeface="Carlito"/>
              </a:rPr>
              <a:t>launch </a:t>
            </a:r>
            <a:r>
              <a:rPr lang="en-US" sz="2400" spc="-10" dirty="0">
                <a:solidFill>
                  <a:srgbClr val="0070C0"/>
                </a:solidFill>
                <a:latin typeface="Carlito"/>
                <a:cs typeface="Carlito"/>
              </a:rPr>
              <a:t>sites </a:t>
            </a:r>
            <a:r>
              <a:rPr lang="en-US" sz="2400" spc="-5" dirty="0">
                <a:solidFill>
                  <a:srgbClr val="0070C0"/>
                </a:solidFill>
                <a:latin typeface="Carlito"/>
                <a:cs typeface="Carlito"/>
              </a:rPr>
              <a:t>also </a:t>
            </a:r>
            <a:r>
              <a:rPr lang="en-US" sz="2400" spc="-15" dirty="0">
                <a:solidFill>
                  <a:srgbClr val="0070C0"/>
                </a:solidFill>
                <a:latin typeface="Carlito"/>
                <a:cs typeface="Carlito"/>
              </a:rPr>
              <a:t>seem to use </a:t>
            </a:r>
            <a:r>
              <a:rPr lang="en-US" sz="2400" spc="-25" dirty="0">
                <a:solidFill>
                  <a:srgbClr val="0070C0"/>
                </a:solidFill>
                <a:latin typeface="Carlito"/>
                <a:cs typeface="Carlito"/>
              </a:rPr>
              <a:t>different </a:t>
            </a:r>
            <a:r>
              <a:rPr lang="en-US" sz="2400" spc="-20" dirty="0">
                <a:solidFill>
                  <a:srgbClr val="0070C0"/>
                </a:solidFill>
                <a:latin typeface="Carlito"/>
                <a:cs typeface="Carlito"/>
              </a:rPr>
              <a:t>payload</a:t>
            </a:r>
            <a:r>
              <a:rPr lang="en-US" sz="2400" spc="-10" dirty="0">
                <a:solidFill>
                  <a:srgbClr val="0070C0"/>
                </a:solidFill>
                <a:latin typeface="Carlito"/>
                <a:cs typeface="Carlito"/>
              </a:rPr>
              <a:t> </a:t>
            </a:r>
            <a:r>
              <a:rPr lang="en-US" sz="2400" spc="-5" dirty="0">
                <a:solidFill>
                  <a:srgbClr val="0070C0"/>
                </a:solidFill>
                <a:latin typeface="Carlito"/>
                <a:cs typeface="Carlito"/>
              </a:rPr>
              <a:t>mass.</a:t>
            </a:r>
            <a:endParaRPr lang="en-US" sz="2400" dirty="0">
              <a:solidFill>
                <a:srgbClr val="0070C0"/>
              </a:solidFill>
              <a:latin typeface="Carlito"/>
              <a:cs typeface="Carlito"/>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p:cNvSpPr/>
          <p:nvPr/>
        </p:nvSpPr>
        <p:spPr>
          <a:xfrm>
            <a:off x="39623" y="1653539"/>
            <a:ext cx="11937518" cy="24987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a:lnSpc>
                <a:spcPct val="100000"/>
              </a:lnSpc>
              <a:spcBef>
                <a:spcPts val="795"/>
              </a:spcBef>
              <a:tabLst>
                <a:tab pos="240665" algn="l"/>
                <a:tab pos="241300" algn="l"/>
              </a:tabLst>
            </a:pPr>
            <a:r>
              <a:rPr lang="en-US" sz="2200" spc="-30" dirty="0">
                <a:latin typeface="Carlito"/>
                <a:cs typeface="Carlito"/>
              </a:rPr>
              <a:t>Executive </a:t>
            </a:r>
            <a:r>
              <a:rPr lang="en-US" sz="2200" spc="-15" dirty="0">
                <a:latin typeface="Carlito"/>
                <a:cs typeface="Carlito"/>
              </a:rPr>
              <a:t>Summary</a:t>
            </a:r>
            <a:r>
              <a:rPr lang="en-US" sz="2200" spc="-10" dirty="0">
                <a:latin typeface="Carlito"/>
                <a:cs typeface="Carlito"/>
              </a:rPr>
              <a:t> </a:t>
            </a:r>
            <a:r>
              <a:rPr lang="en-US" sz="2200" spc="-15" dirty="0">
                <a:latin typeface="Carlito"/>
                <a:cs typeface="Carlito"/>
              </a:rPr>
              <a:t>(3</a:t>
            </a:r>
            <a:r>
              <a:rPr lang="en-US" sz="2200" spc="-15" dirty="0" smtClean="0">
                <a:latin typeface="Carlito"/>
                <a:cs typeface="Carlito"/>
              </a:rPr>
              <a:t>)</a:t>
            </a:r>
            <a:endParaRPr lang="en-US" sz="2200" dirty="0">
              <a:latin typeface="Carlito"/>
              <a:cs typeface="Carlito"/>
            </a:endParaRPr>
          </a:p>
          <a:p>
            <a:pPr marL="241300">
              <a:lnSpc>
                <a:spcPct val="100000"/>
              </a:lnSpc>
              <a:spcBef>
                <a:spcPts val="695"/>
              </a:spcBef>
              <a:tabLst>
                <a:tab pos="240665" algn="l"/>
                <a:tab pos="241300" algn="l"/>
              </a:tabLst>
            </a:pPr>
            <a:r>
              <a:rPr lang="en-US" sz="2200" spc="-25" dirty="0">
                <a:latin typeface="Carlito"/>
                <a:cs typeface="Carlito"/>
              </a:rPr>
              <a:t>Introduction</a:t>
            </a:r>
            <a:r>
              <a:rPr lang="en-US" sz="2200" spc="-40" dirty="0">
                <a:latin typeface="Carlito"/>
                <a:cs typeface="Carlito"/>
              </a:rPr>
              <a:t> </a:t>
            </a:r>
            <a:r>
              <a:rPr lang="en-US" sz="2200" spc="-10" dirty="0">
                <a:latin typeface="Carlito"/>
                <a:cs typeface="Carlito"/>
              </a:rPr>
              <a:t>(4)</a:t>
            </a:r>
            <a:endParaRPr lang="en-US" sz="2200" dirty="0">
              <a:latin typeface="Carlito"/>
              <a:cs typeface="Carlito"/>
            </a:endParaRPr>
          </a:p>
          <a:p>
            <a:pPr marL="241300">
              <a:lnSpc>
                <a:spcPct val="100000"/>
              </a:lnSpc>
              <a:spcBef>
                <a:spcPts val="700"/>
              </a:spcBef>
              <a:tabLst>
                <a:tab pos="240665" algn="l"/>
                <a:tab pos="241300" algn="l"/>
              </a:tabLst>
            </a:pPr>
            <a:r>
              <a:rPr lang="en-US" sz="2200" spc="-5" dirty="0">
                <a:latin typeface="Carlito"/>
                <a:cs typeface="Carlito"/>
              </a:rPr>
              <a:t>Methodology</a:t>
            </a:r>
            <a:r>
              <a:rPr lang="en-US" sz="2200" spc="-60" dirty="0">
                <a:latin typeface="Carlito"/>
                <a:cs typeface="Carlito"/>
              </a:rPr>
              <a:t> </a:t>
            </a:r>
            <a:r>
              <a:rPr lang="en-US" sz="2200" spc="-15" dirty="0">
                <a:latin typeface="Carlito"/>
                <a:cs typeface="Carlito"/>
              </a:rPr>
              <a:t>(6)</a:t>
            </a:r>
            <a:endParaRPr lang="en-US" sz="2200" dirty="0">
              <a:latin typeface="Carlito"/>
              <a:cs typeface="Carlito"/>
            </a:endParaRPr>
          </a:p>
          <a:p>
            <a:pPr marL="241300">
              <a:lnSpc>
                <a:spcPct val="100000"/>
              </a:lnSpc>
              <a:spcBef>
                <a:spcPts val="710"/>
              </a:spcBef>
              <a:tabLst>
                <a:tab pos="240665" algn="l"/>
                <a:tab pos="241300" algn="l"/>
              </a:tabLst>
            </a:pPr>
            <a:r>
              <a:rPr lang="en-US" sz="2200" spc="-25" dirty="0">
                <a:latin typeface="Carlito"/>
                <a:cs typeface="Carlito"/>
              </a:rPr>
              <a:t>Results</a:t>
            </a:r>
            <a:r>
              <a:rPr lang="en-US" sz="2200" dirty="0">
                <a:latin typeface="Carlito"/>
                <a:cs typeface="Carlito"/>
              </a:rPr>
              <a:t> </a:t>
            </a:r>
            <a:r>
              <a:rPr lang="en-US" sz="2200" spc="-15" dirty="0">
                <a:latin typeface="Carlito"/>
                <a:cs typeface="Carlito"/>
              </a:rPr>
              <a:t>(16)</a:t>
            </a:r>
            <a:endParaRPr lang="en-US" sz="2200" dirty="0">
              <a:latin typeface="Carlito"/>
              <a:cs typeface="Carlito"/>
            </a:endParaRPr>
          </a:p>
          <a:p>
            <a:pPr marL="241300">
              <a:lnSpc>
                <a:spcPct val="100000"/>
              </a:lnSpc>
              <a:spcBef>
                <a:spcPts val="695"/>
              </a:spcBef>
              <a:tabLst>
                <a:tab pos="240665" algn="l"/>
                <a:tab pos="241300" algn="l"/>
              </a:tabLst>
            </a:pPr>
            <a:r>
              <a:rPr lang="en-US" sz="2200" spc="-10" dirty="0">
                <a:latin typeface="Carlito"/>
                <a:cs typeface="Carlito"/>
              </a:rPr>
              <a:t>Conclusion</a:t>
            </a:r>
            <a:r>
              <a:rPr lang="en-US" sz="2200" spc="-80" dirty="0">
                <a:latin typeface="Carlito"/>
                <a:cs typeface="Carlito"/>
              </a:rPr>
              <a:t> </a:t>
            </a:r>
            <a:r>
              <a:rPr lang="en-US" sz="2200" spc="-15" dirty="0">
                <a:latin typeface="Carlito"/>
                <a:cs typeface="Carlito"/>
              </a:rPr>
              <a:t>(46)</a:t>
            </a:r>
            <a:endParaRPr lang="en-US" sz="2200" dirty="0">
              <a:latin typeface="Carlito"/>
              <a:cs typeface="Carlito"/>
            </a:endParaRPr>
          </a:p>
          <a:p>
            <a:pPr marL="241300">
              <a:lnSpc>
                <a:spcPct val="100000"/>
              </a:lnSpc>
              <a:spcBef>
                <a:spcPts val="695"/>
              </a:spcBef>
              <a:tabLst>
                <a:tab pos="240665" algn="l"/>
                <a:tab pos="241300" algn="l"/>
              </a:tabLst>
            </a:pPr>
            <a:r>
              <a:rPr lang="en-US" sz="2200" spc="-5" dirty="0">
                <a:latin typeface="Carlito"/>
                <a:cs typeface="Carlito"/>
              </a:rPr>
              <a:t>Appendix</a:t>
            </a:r>
            <a:r>
              <a:rPr lang="en-US" sz="2200" spc="-90" dirty="0">
                <a:latin typeface="Carlito"/>
                <a:cs typeface="Carlito"/>
              </a:rPr>
              <a:t> </a:t>
            </a:r>
            <a:r>
              <a:rPr lang="en-US" sz="2200" spc="-15" dirty="0">
                <a:latin typeface="Carlito"/>
                <a:cs typeface="Carlito"/>
              </a:rPr>
              <a:t>(47)</a:t>
            </a:r>
            <a:endParaRPr lang="en-US" sz="2200" dirty="0">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42960"/>
            <a:ext cx="10862356" cy="1546554"/>
          </a:xfrm>
          <a:prstGeom prst="rect">
            <a:avLst/>
          </a:prstGeom>
        </p:spPr>
        <p:txBody>
          <a:bodyPr>
            <a:normAutofit fontScale="77500" lnSpcReduction="20000"/>
          </a:bodyPr>
          <a:lstStyle/>
          <a:p>
            <a:pPr marL="12700" marR="5080">
              <a:lnSpc>
                <a:spcPct val="120800"/>
              </a:lnSpc>
              <a:spcBef>
                <a:spcPts val="100"/>
              </a:spcBef>
            </a:pPr>
            <a:r>
              <a:rPr lang="en-US" sz="2400" spc="-15" dirty="0">
                <a:solidFill>
                  <a:srgbClr val="0070C0"/>
                </a:solidFill>
                <a:latin typeface="Carlito"/>
                <a:cs typeface="Carlito"/>
              </a:rPr>
              <a:t>ES-L1 </a:t>
            </a:r>
            <a:r>
              <a:rPr lang="en-US" sz="2400" spc="-20" dirty="0">
                <a:solidFill>
                  <a:srgbClr val="0070C0"/>
                </a:solidFill>
                <a:latin typeface="Carlito"/>
                <a:cs typeface="Carlito"/>
              </a:rPr>
              <a:t>(1), </a:t>
            </a:r>
            <a:r>
              <a:rPr lang="en-US" sz="2400" spc="-25" dirty="0">
                <a:solidFill>
                  <a:srgbClr val="0070C0"/>
                </a:solidFill>
                <a:latin typeface="Carlito"/>
                <a:cs typeface="Carlito"/>
              </a:rPr>
              <a:t>GEO </a:t>
            </a:r>
            <a:r>
              <a:rPr lang="en-US" sz="2400" spc="-20" dirty="0">
                <a:solidFill>
                  <a:srgbClr val="0070C0"/>
                </a:solidFill>
                <a:latin typeface="Carlito"/>
                <a:cs typeface="Carlito"/>
              </a:rPr>
              <a:t>(1), HEO </a:t>
            </a:r>
            <a:r>
              <a:rPr lang="en-US" sz="2400" spc="-15" dirty="0">
                <a:solidFill>
                  <a:srgbClr val="0070C0"/>
                </a:solidFill>
                <a:latin typeface="Carlito"/>
                <a:cs typeface="Carlito"/>
              </a:rPr>
              <a:t>(1) </a:t>
            </a:r>
            <a:r>
              <a:rPr lang="en-US" sz="2400" spc="-25" dirty="0">
                <a:solidFill>
                  <a:srgbClr val="0070C0"/>
                </a:solidFill>
                <a:latin typeface="Carlito"/>
                <a:cs typeface="Carlito"/>
              </a:rPr>
              <a:t>have </a:t>
            </a:r>
            <a:r>
              <a:rPr lang="en-US" sz="2400" spc="-20" dirty="0">
                <a:solidFill>
                  <a:srgbClr val="0070C0"/>
                </a:solidFill>
                <a:latin typeface="Carlito"/>
                <a:cs typeface="Carlito"/>
              </a:rPr>
              <a:t>100% </a:t>
            </a:r>
            <a:r>
              <a:rPr lang="en-US" sz="2400" spc="-15" dirty="0">
                <a:solidFill>
                  <a:srgbClr val="0070C0"/>
                </a:solidFill>
                <a:latin typeface="Carlito"/>
                <a:cs typeface="Carlito"/>
              </a:rPr>
              <a:t>success </a:t>
            </a:r>
            <a:r>
              <a:rPr lang="en-US" sz="2400" spc="-40" dirty="0">
                <a:solidFill>
                  <a:srgbClr val="0070C0"/>
                </a:solidFill>
                <a:latin typeface="Carlito"/>
                <a:cs typeface="Carlito"/>
              </a:rPr>
              <a:t>rate </a:t>
            </a:r>
            <a:r>
              <a:rPr lang="en-US" sz="2400" spc="-15" dirty="0">
                <a:solidFill>
                  <a:srgbClr val="0070C0"/>
                </a:solidFill>
                <a:latin typeface="Carlito"/>
                <a:cs typeface="Carlito"/>
              </a:rPr>
              <a:t>(sample </a:t>
            </a:r>
            <a:r>
              <a:rPr lang="en-US" sz="2400" spc="-20" dirty="0">
                <a:solidFill>
                  <a:srgbClr val="0070C0"/>
                </a:solidFill>
                <a:latin typeface="Carlito"/>
                <a:cs typeface="Carlito"/>
              </a:rPr>
              <a:t>sizes </a:t>
            </a:r>
            <a:r>
              <a:rPr lang="en-US" sz="2400" spc="-5" dirty="0">
                <a:solidFill>
                  <a:srgbClr val="0070C0"/>
                </a:solidFill>
                <a:latin typeface="Carlito"/>
                <a:cs typeface="Carlito"/>
              </a:rPr>
              <a:t>in </a:t>
            </a:r>
            <a:r>
              <a:rPr lang="en-US" sz="2400" spc="-20" dirty="0">
                <a:solidFill>
                  <a:srgbClr val="0070C0"/>
                </a:solidFill>
                <a:latin typeface="Carlito"/>
                <a:cs typeface="Carlito"/>
              </a:rPr>
              <a:t>parenthesis)  </a:t>
            </a:r>
            <a:r>
              <a:rPr lang="en-US" sz="2400" spc="-10" dirty="0">
                <a:solidFill>
                  <a:srgbClr val="0070C0"/>
                </a:solidFill>
                <a:latin typeface="Carlito"/>
                <a:cs typeface="Carlito"/>
              </a:rPr>
              <a:t>SSO </a:t>
            </a:r>
            <a:r>
              <a:rPr lang="en-US" sz="2400" spc="-15" dirty="0">
                <a:solidFill>
                  <a:srgbClr val="0070C0"/>
                </a:solidFill>
                <a:latin typeface="Carlito"/>
                <a:cs typeface="Carlito"/>
              </a:rPr>
              <a:t>(5) </a:t>
            </a:r>
            <a:r>
              <a:rPr lang="en-US" sz="2400" spc="-5" dirty="0">
                <a:solidFill>
                  <a:srgbClr val="0070C0"/>
                </a:solidFill>
                <a:latin typeface="Carlito"/>
                <a:cs typeface="Carlito"/>
              </a:rPr>
              <a:t>has </a:t>
            </a:r>
            <a:r>
              <a:rPr lang="en-US" sz="2400" spc="-20" dirty="0">
                <a:solidFill>
                  <a:srgbClr val="0070C0"/>
                </a:solidFill>
                <a:latin typeface="Carlito"/>
                <a:cs typeface="Carlito"/>
              </a:rPr>
              <a:t>100% </a:t>
            </a:r>
            <a:r>
              <a:rPr lang="en-US" sz="2400" spc="-10" dirty="0">
                <a:solidFill>
                  <a:srgbClr val="0070C0"/>
                </a:solidFill>
                <a:latin typeface="Carlito"/>
                <a:cs typeface="Carlito"/>
              </a:rPr>
              <a:t>success</a:t>
            </a:r>
            <a:r>
              <a:rPr lang="en-US" sz="2400" spc="45" dirty="0">
                <a:solidFill>
                  <a:srgbClr val="0070C0"/>
                </a:solidFill>
                <a:latin typeface="Carlito"/>
                <a:cs typeface="Carlito"/>
              </a:rPr>
              <a:t> </a:t>
            </a:r>
            <a:r>
              <a:rPr lang="en-US" sz="2400" spc="-40" dirty="0">
                <a:solidFill>
                  <a:srgbClr val="0070C0"/>
                </a:solidFill>
                <a:latin typeface="Carlito"/>
                <a:cs typeface="Carlito"/>
              </a:rPr>
              <a:t>rate</a:t>
            </a:r>
            <a:endParaRPr lang="en-US" sz="2400" dirty="0">
              <a:solidFill>
                <a:srgbClr val="0070C0"/>
              </a:solidFill>
              <a:latin typeface="Carlito"/>
              <a:cs typeface="Carlito"/>
            </a:endParaRPr>
          </a:p>
          <a:p>
            <a:pPr marL="12700">
              <a:lnSpc>
                <a:spcPct val="100000"/>
              </a:lnSpc>
              <a:spcBef>
                <a:spcPts val="250"/>
              </a:spcBef>
            </a:pPr>
            <a:r>
              <a:rPr lang="en-US" sz="2400" spc="-25" dirty="0">
                <a:solidFill>
                  <a:srgbClr val="0070C0"/>
                </a:solidFill>
                <a:latin typeface="Carlito"/>
                <a:cs typeface="Carlito"/>
              </a:rPr>
              <a:t>VLEO </a:t>
            </a:r>
            <a:r>
              <a:rPr lang="en-US" sz="2400" spc="-20" dirty="0">
                <a:solidFill>
                  <a:srgbClr val="0070C0"/>
                </a:solidFill>
                <a:latin typeface="Carlito"/>
                <a:cs typeface="Carlito"/>
              </a:rPr>
              <a:t>(14) </a:t>
            </a:r>
            <a:r>
              <a:rPr lang="en-US" sz="2400" spc="-5" dirty="0">
                <a:solidFill>
                  <a:srgbClr val="0070C0"/>
                </a:solidFill>
                <a:latin typeface="Carlito"/>
                <a:cs typeface="Carlito"/>
              </a:rPr>
              <a:t>has </a:t>
            </a:r>
            <a:r>
              <a:rPr lang="en-US" sz="2400" spc="-20" dirty="0">
                <a:solidFill>
                  <a:srgbClr val="0070C0"/>
                </a:solidFill>
                <a:latin typeface="Carlito"/>
                <a:cs typeface="Carlito"/>
              </a:rPr>
              <a:t>decent </a:t>
            </a:r>
            <a:r>
              <a:rPr lang="en-US" sz="2400" spc="-15" dirty="0">
                <a:solidFill>
                  <a:srgbClr val="0070C0"/>
                </a:solidFill>
                <a:latin typeface="Carlito"/>
                <a:cs typeface="Carlito"/>
              </a:rPr>
              <a:t>success </a:t>
            </a:r>
            <a:r>
              <a:rPr lang="en-US" sz="2400" spc="-40" dirty="0">
                <a:solidFill>
                  <a:srgbClr val="0070C0"/>
                </a:solidFill>
                <a:latin typeface="Carlito"/>
                <a:cs typeface="Carlito"/>
              </a:rPr>
              <a:t>rate </a:t>
            </a:r>
            <a:r>
              <a:rPr lang="en-US" sz="2400" spc="-5" dirty="0">
                <a:solidFill>
                  <a:srgbClr val="0070C0"/>
                </a:solidFill>
                <a:latin typeface="Carlito"/>
                <a:cs typeface="Carlito"/>
              </a:rPr>
              <a:t>and</a:t>
            </a:r>
            <a:r>
              <a:rPr lang="en-US" sz="2400" spc="150" dirty="0">
                <a:solidFill>
                  <a:srgbClr val="0070C0"/>
                </a:solidFill>
                <a:latin typeface="Carlito"/>
                <a:cs typeface="Carlito"/>
              </a:rPr>
              <a:t> </a:t>
            </a:r>
            <a:r>
              <a:rPr lang="en-US" sz="2400" spc="-25" dirty="0">
                <a:solidFill>
                  <a:srgbClr val="0070C0"/>
                </a:solidFill>
                <a:latin typeface="Carlito"/>
                <a:cs typeface="Carlito"/>
              </a:rPr>
              <a:t>attempts</a:t>
            </a:r>
            <a:endParaRPr lang="en-US" sz="2400" dirty="0">
              <a:solidFill>
                <a:srgbClr val="0070C0"/>
              </a:solidFill>
              <a:latin typeface="Carlito"/>
              <a:cs typeface="Carlito"/>
            </a:endParaRPr>
          </a:p>
          <a:p>
            <a:pPr marL="12700">
              <a:lnSpc>
                <a:spcPct val="100000"/>
              </a:lnSpc>
              <a:spcBef>
                <a:spcPts val="395"/>
              </a:spcBef>
            </a:pPr>
            <a:r>
              <a:rPr lang="en-US" sz="2400" spc="-5" dirty="0">
                <a:solidFill>
                  <a:srgbClr val="0070C0"/>
                </a:solidFill>
                <a:latin typeface="Carlito"/>
                <a:cs typeface="Carlito"/>
              </a:rPr>
              <a:t>SO </a:t>
            </a:r>
            <a:r>
              <a:rPr lang="en-US" sz="2400" spc="-15" dirty="0">
                <a:solidFill>
                  <a:srgbClr val="0070C0"/>
                </a:solidFill>
                <a:latin typeface="Carlito"/>
                <a:cs typeface="Carlito"/>
              </a:rPr>
              <a:t>(1) </a:t>
            </a:r>
            <a:r>
              <a:rPr lang="en-US" sz="2400" spc="-5" dirty="0">
                <a:solidFill>
                  <a:srgbClr val="0070C0"/>
                </a:solidFill>
                <a:latin typeface="Carlito"/>
                <a:cs typeface="Carlito"/>
              </a:rPr>
              <a:t>has </a:t>
            </a:r>
            <a:r>
              <a:rPr lang="en-US" sz="2400" spc="-15" dirty="0">
                <a:solidFill>
                  <a:srgbClr val="0070C0"/>
                </a:solidFill>
                <a:latin typeface="Carlito"/>
                <a:cs typeface="Carlito"/>
              </a:rPr>
              <a:t>0% success</a:t>
            </a:r>
            <a:r>
              <a:rPr lang="en-US" sz="2400" spc="85" dirty="0">
                <a:solidFill>
                  <a:srgbClr val="0070C0"/>
                </a:solidFill>
                <a:latin typeface="Carlito"/>
                <a:cs typeface="Carlito"/>
              </a:rPr>
              <a:t> </a:t>
            </a:r>
            <a:r>
              <a:rPr lang="en-US" sz="2400" spc="-40" dirty="0">
                <a:solidFill>
                  <a:srgbClr val="0070C0"/>
                </a:solidFill>
                <a:latin typeface="Carlito"/>
                <a:cs typeface="Carlito"/>
              </a:rPr>
              <a:t>rate</a:t>
            </a:r>
            <a:endParaRPr lang="en-US" sz="2400" dirty="0">
              <a:solidFill>
                <a:srgbClr val="0070C0"/>
              </a:solidFill>
              <a:latin typeface="Carlito"/>
              <a:cs typeface="Carlito"/>
            </a:endParaRPr>
          </a:p>
          <a:p>
            <a:pPr marL="12700">
              <a:lnSpc>
                <a:spcPct val="100000"/>
              </a:lnSpc>
              <a:spcBef>
                <a:spcPts val="565"/>
              </a:spcBef>
            </a:pPr>
            <a:r>
              <a:rPr lang="en-US" sz="2400" spc="-40" dirty="0">
                <a:solidFill>
                  <a:srgbClr val="0070C0"/>
                </a:solidFill>
                <a:latin typeface="Carlito"/>
                <a:cs typeface="Carlito"/>
              </a:rPr>
              <a:t>GTO </a:t>
            </a:r>
            <a:r>
              <a:rPr lang="en-US" sz="2400" spc="-20" dirty="0">
                <a:solidFill>
                  <a:srgbClr val="0070C0"/>
                </a:solidFill>
                <a:latin typeface="Carlito"/>
                <a:cs typeface="Carlito"/>
              </a:rPr>
              <a:t>(27) </a:t>
            </a:r>
            <a:r>
              <a:rPr lang="en-US" sz="2400" spc="-5" dirty="0">
                <a:solidFill>
                  <a:srgbClr val="0070C0"/>
                </a:solidFill>
                <a:latin typeface="Carlito"/>
                <a:cs typeface="Carlito"/>
              </a:rPr>
              <a:t>has the </a:t>
            </a:r>
            <a:r>
              <a:rPr lang="en-US" sz="2400" spc="-20" dirty="0">
                <a:solidFill>
                  <a:srgbClr val="0070C0"/>
                </a:solidFill>
                <a:latin typeface="Carlito"/>
                <a:cs typeface="Carlito"/>
              </a:rPr>
              <a:t>around 50% </a:t>
            </a:r>
            <a:r>
              <a:rPr lang="en-US" sz="2400" spc="-15" dirty="0">
                <a:solidFill>
                  <a:srgbClr val="0070C0"/>
                </a:solidFill>
                <a:latin typeface="Carlito"/>
                <a:cs typeface="Carlito"/>
              </a:rPr>
              <a:t>success </a:t>
            </a:r>
            <a:r>
              <a:rPr lang="en-US" sz="2400" spc="-40" dirty="0">
                <a:solidFill>
                  <a:srgbClr val="0070C0"/>
                </a:solidFill>
                <a:latin typeface="Carlito"/>
                <a:cs typeface="Carlito"/>
              </a:rPr>
              <a:t>rate </a:t>
            </a:r>
            <a:r>
              <a:rPr lang="en-US" sz="2400" spc="-15" dirty="0">
                <a:solidFill>
                  <a:srgbClr val="0070C0"/>
                </a:solidFill>
                <a:latin typeface="Carlito"/>
                <a:cs typeface="Carlito"/>
              </a:rPr>
              <a:t>but </a:t>
            </a:r>
            <a:r>
              <a:rPr lang="en-US" sz="2400" spc="-20" dirty="0">
                <a:solidFill>
                  <a:srgbClr val="0070C0"/>
                </a:solidFill>
                <a:latin typeface="Carlito"/>
                <a:cs typeface="Carlito"/>
              </a:rPr>
              <a:t>largest</a:t>
            </a:r>
            <a:r>
              <a:rPr lang="en-US" sz="2400" spc="225" dirty="0">
                <a:solidFill>
                  <a:srgbClr val="0070C0"/>
                </a:solidFill>
                <a:latin typeface="Carlito"/>
                <a:cs typeface="Carlito"/>
              </a:rPr>
              <a:t> </a:t>
            </a:r>
            <a:r>
              <a:rPr lang="en-US" sz="2400" spc="-5" dirty="0">
                <a:solidFill>
                  <a:srgbClr val="0070C0"/>
                </a:solidFill>
                <a:latin typeface="Carlito"/>
                <a:cs typeface="Carlito"/>
              </a:rPr>
              <a:t>sample</a:t>
            </a:r>
            <a:endParaRPr lang="en-US" sz="2400" dirty="0">
              <a:solidFill>
                <a:srgbClr val="0070C0"/>
              </a:solidFill>
              <a:latin typeface="Carlito"/>
              <a:cs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p:cNvSpPr/>
          <p:nvPr/>
        </p:nvSpPr>
        <p:spPr>
          <a:xfrm>
            <a:off x="2321051" y="1328616"/>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16970"/>
            <a:ext cx="11102200" cy="1633928"/>
          </a:xfrm>
          <a:prstGeom prst="rect">
            <a:avLst/>
          </a:prstGeom>
        </p:spPr>
        <p:txBody>
          <a:bodyPr>
            <a:normAutofit fontScale="77500" lnSpcReduction="20000"/>
          </a:bodyPr>
          <a:lstStyle/>
          <a:p>
            <a:pPr marL="12700" marR="3951604">
              <a:lnSpc>
                <a:spcPct val="121200"/>
              </a:lnSpc>
              <a:spcBef>
                <a:spcPts val="100"/>
              </a:spcBef>
            </a:pPr>
            <a:r>
              <a:rPr lang="en-US" sz="2400" spc="-15" dirty="0">
                <a:solidFill>
                  <a:srgbClr val="0070C0"/>
                </a:solidFill>
                <a:latin typeface="Carlito"/>
                <a:cs typeface="Carlito"/>
              </a:rPr>
              <a:t>Launch Orbit </a:t>
            </a:r>
            <a:r>
              <a:rPr lang="en-US" sz="2400" spc="-25" dirty="0">
                <a:solidFill>
                  <a:srgbClr val="0070C0"/>
                </a:solidFill>
                <a:latin typeface="Carlito"/>
                <a:cs typeface="Carlito"/>
              </a:rPr>
              <a:t>preferences </a:t>
            </a:r>
            <a:r>
              <a:rPr lang="en-US" sz="2400" spc="-5" dirty="0">
                <a:solidFill>
                  <a:srgbClr val="0070C0"/>
                </a:solidFill>
                <a:latin typeface="Carlito"/>
                <a:cs typeface="Carlito"/>
              </a:rPr>
              <a:t>changed </a:t>
            </a:r>
            <a:r>
              <a:rPr lang="en-US" sz="2400" spc="-20" dirty="0">
                <a:solidFill>
                  <a:srgbClr val="0070C0"/>
                </a:solidFill>
                <a:latin typeface="Carlito"/>
                <a:cs typeface="Carlito"/>
              </a:rPr>
              <a:t>over </a:t>
            </a:r>
            <a:r>
              <a:rPr lang="en-US" sz="2400" spc="-10" dirty="0" smtClean="0">
                <a:solidFill>
                  <a:srgbClr val="0070C0"/>
                </a:solidFill>
                <a:latin typeface="Carlito"/>
                <a:cs typeface="Carlito"/>
              </a:rPr>
              <a:t>Flight </a:t>
            </a:r>
            <a:r>
              <a:rPr lang="en-US" sz="2400" spc="-50" dirty="0" smtClean="0">
                <a:solidFill>
                  <a:srgbClr val="0070C0"/>
                </a:solidFill>
                <a:latin typeface="Carlito"/>
                <a:cs typeface="Carlito"/>
              </a:rPr>
              <a:t>Number</a:t>
            </a:r>
            <a:r>
              <a:rPr lang="en-US" sz="2400" spc="-50" dirty="0">
                <a:solidFill>
                  <a:srgbClr val="0070C0"/>
                </a:solidFill>
                <a:latin typeface="Carlito"/>
                <a:cs typeface="Carlito"/>
              </a:rPr>
              <a:t>.  </a:t>
            </a:r>
            <a:r>
              <a:rPr lang="en-US" sz="2400" spc="-15" dirty="0">
                <a:solidFill>
                  <a:srgbClr val="0070C0"/>
                </a:solidFill>
                <a:latin typeface="Carlito"/>
                <a:cs typeface="Carlito"/>
              </a:rPr>
              <a:t>Launch </a:t>
            </a:r>
            <a:r>
              <a:rPr lang="en-US" sz="2400" spc="-25" dirty="0">
                <a:solidFill>
                  <a:srgbClr val="0070C0"/>
                </a:solidFill>
                <a:latin typeface="Carlito"/>
                <a:cs typeface="Carlito"/>
              </a:rPr>
              <a:t>Outcome </a:t>
            </a:r>
            <a:r>
              <a:rPr lang="en-US" sz="2400" spc="-15" dirty="0">
                <a:solidFill>
                  <a:srgbClr val="0070C0"/>
                </a:solidFill>
                <a:latin typeface="Carlito"/>
                <a:cs typeface="Carlito"/>
              </a:rPr>
              <a:t>seems to </a:t>
            </a:r>
            <a:r>
              <a:rPr lang="en-US" sz="2400" spc="-25" dirty="0">
                <a:solidFill>
                  <a:srgbClr val="0070C0"/>
                </a:solidFill>
                <a:latin typeface="Carlito"/>
                <a:cs typeface="Carlito"/>
              </a:rPr>
              <a:t>correlate </a:t>
            </a:r>
            <a:r>
              <a:rPr lang="en-US" sz="2400" spc="-5" dirty="0">
                <a:solidFill>
                  <a:srgbClr val="0070C0"/>
                </a:solidFill>
                <a:latin typeface="Carlito"/>
                <a:cs typeface="Carlito"/>
              </a:rPr>
              <a:t>with this</a:t>
            </a:r>
            <a:r>
              <a:rPr lang="en-US" sz="2400" spc="120" dirty="0">
                <a:solidFill>
                  <a:srgbClr val="0070C0"/>
                </a:solidFill>
                <a:latin typeface="Carlito"/>
                <a:cs typeface="Carlito"/>
              </a:rPr>
              <a:t> </a:t>
            </a:r>
            <a:r>
              <a:rPr lang="en-US" sz="2400" spc="-25" dirty="0">
                <a:solidFill>
                  <a:srgbClr val="0070C0"/>
                </a:solidFill>
                <a:latin typeface="Carlito"/>
                <a:cs typeface="Carlito"/>
              </a:rPr>
              <a:t>preference</a:t>
            </a:r>
            <a:r>
              <a:rPr lang="en-US" sz="2400" spc="-25" dirty="0" smtClean="0">
                <a:solidFill>
                  <a:srgbClr val="0070C0"/>
                </a:solidFill>
                <a:latin typeface="Carlito"/>
                <a:cs typeface="Carlito"/>
              </a:rPr>
              <a:t>.</a:t>
            </a:r>
          </a:p>
          <a:p>
            <a:pPr marL="12700" marR="3951604">
              <a:lnSpc>
                <a:spcPct val="121200"/>
              </a:lnSpc>
              <a:spcBef>
                <a:spcPts val="100"/>
              </a:spcBef>
            </a:pPr>
            <a:r>
              <a:rPr lang="en-US" sz="2400" spc="-15" dirty="0">
                <a:solidFill>
                  <a:srgbClr val="0070C0"/>
                </a:solidFill>
                <a:latin typeface="Carlito"/>
                <a:cs typeface="Carlito"/>
              </a:rPr>
              <a:t>SpaceX </a:t>
            </a:r>
            <a:r>
              <a:rPr lang="en-US" sz="2400" spc="-20" dirty="0">
                <a:solidFill>
                  <a:srgbClr val="0070C0"/>
                </a:solidFill>
                <a:latin typeface="Carlito"/>
                <a:cs typeface="Carlito"/>
              </a:rPr>
              <a:t>started </a:t>
            </a:r>
            <a:r>
              <a:rPr lang="en-US" sz="2400" spc="-5" dirty="0">
                <a:solidFill>
                  <a:srgbClr val="0070C0"/>
                </a:solidFill>
                <a:latin typeface="Carlito"/>
                <a:cs typeface="Carlito"/>
              </a:rPr>
              <a:t>with </a:t>
            </a:r>
            <a:r>
              <a:rPr lang="en-US" sz="2400" spc="-25" dirty="0">
                <a:solidFill>
                  <a:srgbClr val="0070C0"/>
                </a:solidFill>
                <a:latin typeface="Carlito"/>
                <a:cs typeface="Carlito"/>
              </a:rPr>
              <a:t>LEO </a:t>
            </a:r>
            <a:r>
              <a:rPr lang="en-US" sz="2400" spc="-5" dirty="0">
                <a:solidFill>
                  <a:srgbClr val="0070C0"/>
                </a:solidFill>
                <a:latin typeface="Carlito"/>
                <a:cs typeface="Carlito"/>
              </a:rPr>
              <a:t>orbits which </a:t>
            </a:r>
            <a:r>
              <a:rPr lang="en-US" sz="2400" spc="-20" dirty="0">
                <a:solidFill>
                  <a:srgbClr val="0070C0"/>
                </a:solidFill>
                <a:latin typeface="Carlito"/>
                <a:cs typeface="Carlito"/>
              </a:rPr>
              <a:t>saw </a:t>
            </a:r>
            <a:r>
              <a:rPr lang="en-US" sz="2400" spc="-25" dirty="0">
                <a:solidFill>
                  <a:srgbClr val="0070C0"/>
                </a:solidFill>
                <a:latin typeface="Carlito"/>
                <a:cs typeface="Carlito"/>
              </a:rPr>
              <a:t>moderate </a:t>
            </a:r>
            <a:r>
              <a:rPr lang="en-US" sz="2400" spc="-15" dirty="0">
                <a:solidFill>
                  <a:srgbClr val="0070C0"/>
                </a:solidFill>
                <a:latin typeface="Carlito"/>
                <a:cs typeface="Carlito"/>
              </a:rPr>
              <a:t>success </a:t>
            </a:r>
            <a:r>
              <a:rPr lang="en-US" sz="2400" spc="-25" dirty="0">
                <a:solidFill>
                  <a:srgbClr val="0070C0"/>
                </a:solidFill>
                <a:latin typeface="Carlito"/>
                <a:cs typeface="Carlito"/>
              </a:rPr>
              <a:t>LEO </a:t>
            </a:r>
            <a:r>
              <a:rPr lang="en-US" sz="2400" spc="-5" dirty="0">
                <a:solidFill>
                  <a:srgbClr val="0070C0"/>
                </a:solidFill>
                <a:latin typeface="Carlito"/>
                <a:cs typeface="Carlito"/>
              </a:rPr>
              <a:t>and </a:t>
            </a:r>
            <a:r>
              <a:rPr lang="en-US" sz="2400" spc="-25" dirty="0">
                <a:solidFill>
                  <a:srgbClr val="0070C0"/>
                </a:solidFill>
                <a:latin typeface="Carlito"/>
                <a:cs typeface="Carlito"/>
              </a:rPr>
              <a:t>returned </a:t>
            </a:r>
            <a:r>
              <a:rPr lang="en-US" sz="2400" spc="-15" dirty="0">
                <a:solidFill>
                  <a:srgbClr val="0070C0"/>
                </a:solidFill>
                <a:latin typeface="Carlito"/>
                <a:cs typeface="Carlito"/>
              </a:rPr>
              <a:t>to </a:t>
            </a:r>
            <a:r>
              <a:rPr lang="en-US" sz="2400" spc="-25" dirty="0">
                <a:solidFill>
                  <a:srgbClr val="0070C0"/>
                </a:solidFill>
                <a:latin typeface="Carlito"/>
                <a:cs typeface="Carlito"/>
              </a:rPr>
              <a:t>VLEO </a:t>
            </a:r>
            <a:r>
              <a:rPr lang="en-US" sz="2400" dirty="0">
                <a:solidFill>
                  <a:srgbClr val="0070C0"/>
                </a:solidFill>
                <a:latin typeface="Carlito"/>
                <a:cs typeface="Carlito"/>
              </a:rPr>
              <a:t>in </a:t>
            </a:r>
            <a:r>
              <a:rPr lang="en-US" sz="2400" spc="-25" dirty="0">
                <a:solidFill>
                  <a:srgbClr val="0070C0"/>
                </a:solidFill>
                <a:latin typeface="Carlito"/>
                <a:cs typeface="Carlito"/>
              </a:rPr>
              <a:t>recent </a:t>
            </a:r>
            <a:r>
              <a:rPr lang="en-US" sz="2400" spc="-5" dirty="0">
                <a:solidFill>
                  <a:srgbClr val="0070C0"/>
                </a:solidFill>
                <a:latin typeface="Carlito"/>
                <a:cs typeface="Carlito"/>
              </a:rPr>
              <a:t>launches  </a:t>
            </a:r>
            <a:r>
              <a:rPr lang="en-US" sz="2400" spc="-15" dirty="0">
                <a:solidFill>
                  <a:srgbClr val="0070C0"/>
                </a:solidFill>
                <a:latin typeface="Carlito"/>
                <a:cs typeface="Carlito"/>
              </a:rPr>
              <a:t>SpaceX </a:t>
            </a:r>
            <a:r>
              <a:rPr lang="en-US" sz="2400" spc="-20" dirty="0">
                <a:solidFill>
                  <a:srgbClr val="0070C0"/>
                </a:solidFill>
                <a:latin typeface="Carlito"/>
                <a:cs typeface="Carlito"/>
              </a:rPr>
              <a:t>appears </a:t>
            </a:r>
            <a:r>
              <a:rPr lang="en-US" sz="2400" spc="-15" dirty="0">
                <a:solidFill>
                  <a:srgbClr val="0070C0"/>
                </a:solidFill>
                <a:latin typeface="Carlito"/>
                <a:cs typeface="Carlito"/>
              </a:rPr>
              <a:t>to </a:t>
            </a:r>
            <a:r>
              <a:rPr lang="en-US" sz="2400" spc="-25" dirty="0">
                <a:solidFill>
                  <a:srgbClr val="0070C0"/>
                </a:solidFill>
                <a:latin typeface="Carlito"/>
                <a:cs typeface="Carlito"/>
              </a:rPr>
              <a:t>perform better </a:t>
            </a:r>
            <a:r>
              <a:rPr lang="en-US" sz="2400" dirty="0">
                <a:solidFill>
                  <a:srgbClr val="0070C0"/>
                </a:solidFill>
                <a:latin typeface="Carlito"/>
                <a:cs typeface="Carlito"/>
              </a:rPr>
              <a:t>in </a:t>
            </a:r>
            <a:r>
              <a:rPr lang="en-US" sz="2400" spc="-20" dirty="0">
                <a:solidFill>
                  <a:srgbClr val="0070C0"/>
                </a:solidFill>
                <a:latin typeface="Carlito"/>
                <a:cs typeface="Carlito"/>
              </a:rPr>
              <a:t>lower </a:t>
            </a:r>
            <a:r>
              <a:rPr lang="en-US" sz="2400" spc="-5" dirty="0">
                <a:solidFill>
                  <a:srgbClr val="0070C0"/>
                </a:solidFill>
                <a:latin typeface="Carlito"/>
                <a:cs typeface="Carlito"/>
              </a:rPr>
              <a:t>orbits or </a:t>
            </a:r>
            <a:r>
              <a:rPr lang="en-US" sz="2400" spc="-20" dirty="0">
                <a:solidFill>
                  <a:srgbClr val="0070C0"/>
                </a:solidFill>
                <a:latin typeface="Carlito"/>
                <a:cs typeface="Carlito"/>
              </a:rPr>
              <a:t>Sun-synchronous</a:t>
            </a:r>
            <a:r>
              <a:rPr lang="en-US" sz="2400" spc="275" dirty="0">
                <a:solidFill>
                  <a:srgbClr val="0070C0"/>
                </a:solidFill>
                <a:latin typeface="Carlito"/>
                <a:cs typeface="Carlito"/>
              </a:rPr>
              <a:t> </a:t>
            </a:r>
            <a:r>
              <a:rPr lang="en-US" sz="2400" spc="-5" dirty="0">
                <a:solidFill>
                  <a:srgbClr val="0070C0"/>
                </a:solidFill>
                <a:latin typeface="Carlito"/>
                <a:cs typeface="Carlito"/>
              </a:rPr>
              <a:t>orbits</a:t>
            </a:r>
            <a:endParaRPr lang="en-US" sz="2400" dirty="0">
              <a:solidFill>
                <a:srgbClr val="0070C0"/>
              </a:solidFill>
              <a:latin typeface="Carlito"/>
              <a:cs typeface="Carlito"/>
            </a:endParaRPr>
          </a:p>
          <a:p>
            <a:pPr marL="0" marR="3951604" indent="0">
              <a:lnSpc>
                <a:spcPct val="121200"/>
              </a:lnSpc>
              <a:spcBef>
                <a:spcPts val="100"/>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82059"/>
            <a:ext cx="10515600" cy="1543514"/>
          </a:xfrm>
          <a:prstGeom prst="rect">
            <a:avLst/>
          </a:prstGeom>
        </p:spPr>
        <p:txBody>
          <a:bodyPr>
            <a:normAutofit lnSpcReduction="10000"/>
          </a:bodyPr>
          <a:lstStyle/>
          <a:p>
            <a:pPr marL="12700">
              <a:lnSpc>
                <a:spcPct val="100000"/>
              </a:lnSpc>
              <a:spcBef>
                <a:spcPts val="495"/>
              </a:spcBef>
            </a:pPr>
            <a:r>
              <a:rPr lang="en-US" sz="2400" spc="-25" dirty="0">
                <a:solidFill>
                  <a:srgbClr val="0070C0"/>
                </a:solidFill>
                <a:latin typeface="Carlito"/>
                <a:cs typeface="Carlito"/>
              </a:rPr>
              <a:t>Payload </a:t>
            </a:r>
            <a:r>
              <a:rPr lang="en-US" sz="2400" spc="-5" dirty="0">
                <a:solidFill>
                  <a:srgbClr val="0070C0"/>
                </a:solidFill>
                <a:latin typeface="Carlito"/>
                <a:cs typeface="Carlito"/>
              </a:rPr>
              <a:t>mass </a:t>
            </a:r>
            <a:r>
              <a:rPr lang="en-US" sz="2400" spc="-20" dirty="0">
                <a:solidFill>
                  <a:srgbClr val="0070C0"/>
                </a:solidFill>
                <a:latin typeface="Carlito"/>
                <a:cs typeface="Carlito"/>
              </a:rPr>
              <a:t>seems </a:t>
            </a:r>
            <a:r>
              <a:rPr lang="en-US" sz="2400" spc="-15" dirty="0">
                <a:solidFill>
                  <a:srgbClr val="0070C0"/>
                </a:solidFill>
                <a:latin typeface="Carlito"/>
                <a:cs typeface="Carlito"/>
              </a:rPr>
              <a:t>to </a:t>
            </a:r>
            <a:r>
              <a:rPr lang="en-US" sz="2400" spc="-25" dirty="0">
                <a:solidFill>
                  <a:srgbClr val="0070C0"/>
                </a:solidFill>
                <a:latin typeface="Carlito"/>
                <a:cs typeface="Carlito"/>
              </a:rPr>
              <a:t>correlate </a:t>
            </a:r>
            <a:r>
              <a:rPr lang="en-US" sz="2400" spc="-5" dirty="0">
                <a:solidFill>
                  <a:srgbClr val="0070C0"/>
                </a:solidFill>
                <a:latin typeface="Carlito"/>
                <a:cs typeface="Carlito"/>
              </a:rPr>
              <a:t>with</a:t>
            </a:r>
            <a:r>
              <a:rPr lang="en-US" sz="2400" spc="40" dirty="0">
                <a:solidFill>
                  <a:srgbClr val="0070C0"/>
                </a:solidFill>
                <a:latin typeface="Carlito"/>
                <a:cs typeface="Carlito"/>
              </a:rPr>
              <a:t> </a:t>
            </a:r>
            <a:r>
              <a:rPr lang="en-US" sz="2400" spc="-15" dirty="0">
                <a:solidFill>
                  <a:srgbClr val="0070C0"/>
                </a:solidFill>
                <a:latin typeface="Carlito"/>
                <a:cs typeface="Carlito"/>
              </a:rPr>
              <a:t>orbit</a:t>
            </a:r>
            <a:endParaRPr lang="en-US" sz="2400" dirty="0">
              <a:solidFill>
                <a:srgbClr val="0070C0"/>
              </a:solidFill>
              <a:latin typeface="Carlito"/>
              <a:cs typeface="Carlito"/>
            </a:endParaRPr>
          </a:p>
          <a:p>
            <a:pPr marL="12700">
              <a:lnSpc>
                <a:spcPct val="100000"/>
              </a:lnSpc>
              <a:spcBef>
                <a:spcPts val="395"/>
              </a:spcBef>
            </a:pPr>
            <a:r>
              <a:rPr lang="en-US" sz="2400" spc="-25" dirty="0">
                <a:solidFill>
                  <a:srgbClr val="0070C0"/>
                </a:solidFill>
                <a:latin typeface="Carlito"/>
                <a:cs typeface="Carlito"/>
              </a:rPr>
              <a:t>LEO </a:t>
            </a:r>
            <a:r>
              <a:rPr lang="en-US" sz="2400" spc="-5" dirty="0">
                <a:solidFill>
                  <a:srgbClr val="0070C0"/>
                </a:solidFill>
                <a:latin typeface="Carlito"/>
                <a:cs typeface="Carlito"/>
              </a:rPr>
              <a:t>and </a:t>
            </a:r>
            <a:r>
              <a:rPr lang="en-US" sz="2400" spc="-15" dirty="0">
                <a:solidFill>
                  <a:srgbClr val="0070C0"/>
                </a:solidFill>
                <a:latin typeface="Carlito"/>
                <a:cs typeface="Carlito"/>
              </a:rPr>
              <a:t>SSO seem to </a:t>
            </a:r>
            <a:r>
              <a:rPr lang="en-US" sz="2400" spc="-25" dirty="0">
                <a:solidFill>
                  <a:srgbClr val="0070C0"/>
                </a:solidFill>
                <a:latin typeface="Carlito"/>
                <a:cs typeface="Carlito"/>
              </a:rPr>
              <a:t>have </a:t>
            </a:r>
            <a:r>
              <a:rPr lang="en-US" sz="2400" spc="-20" dirty="0">
                <a:solidFill>
                  <a:srgbClr val="0070C0"/>
                </a:solidFill>
                <a:latin typeface="Carlito"/>
                <a:cs typeface="Carlito"/>
              </a:rPr>
              <a:t>relatively low payload</a:t>
            </a:r>
            <a:r>
              <a:rPr lang="en-US" sz="2400" spc="135" dirty="0">
                <a:solidFill>
                  <a:srgbClr val="0070C0"/>
                </a:solidFill>
                <a:latin typeface="Carlito"/>
                <a:cs typeface="Carlito"/>
              </a:rPr>
              <a:t> </a:t>
            </a:r>
            <a:r>
              <a:rPr lang="en-US" sz="2400" spc="-5" dirty="0">
                <a:solidFill>
                  <a:srgbClr val="0070C0"/>
                </a:solidFill>
                <a:latin typeface="Carlito"/>
                <a:cs typeface="Carlito"/>
              </a:rPr>
              <a:t>mass</a:t>
            </a:r>
            <a:endParaRPr lang="en-US" sz="2400" dirty="0">
              <a:solidFill>
                <a:srgbClr val="0070C0"/>
              </a:solidFill>
              <a:latin typeface="Carlito"/>
              <a:cs typeface="Carlito"/>
            </a:endParaRPr>
          </a:p>
          <a:p>
            <a:pPr marL="12700">
              <a:lnSpc>
                <a:spcPct val="100000"/>
              </a:lnSpc>
              <a:spcBef>
                <a:spcPts val="409"/>
              </a:spcBef>
            </a:pPr>
            <a:r>
              <a:rPr lang="en-US" sz="2400" spc="-5" dirty="0">
                <a:solidFill>
                  <a:srgbClr val="0070C0"/>
                </a:solidFill>
                <a:latin typeface="Carlito"/>
                <a:cs typeface="Carlito"/>
              </a:rPr>
              <a:t>The other </a:t>
            </a:r>
            <a:r>
              <a:rPr lang="en-US" sz="2400" spc="-20" dirty="0">
                <a:solidFill>
                  <a:srgbClr val="0070C0"/>
                </a:solidFill>
                <a:latin typeface="Carlito"/>
                <a:cs typeface="Carlito"/>
              </a:rPr>
              <a:t>most successful </a:t>
            </a:r>
            <a:r>
              <a:rPr lang="en-US" sz="2400" spc="-5" dirty="0">
                <a:solidFill>
                  <a:srgbClr val="0070C0"/>
                </a:solidFill>
                <a:latin typeface="Carlito"/>
                <a:cs typeface="Carlito"/>
              </a:rPr>
              <a:t>orbit </a:t>
            </a:r>
            <a:r>
              <a:rPr lang="en-US" sz="2400" spc="-20" dirty="0">
                <a:solidFill>
                  <a:srgbClr val="0070C0"/>
                </a:solidFill>
                <a:latin typeface="Carlito"/>
                <a:cs typeface="Carlito"/>
              </a:rPr>
              <a:t>VLEO </a:t>
            </a:r>
            <a:r>
              <a:rPr lang="en-US" sz="2400" spc="-5" dirty="0">
                <a:solidFill>
                  <a:srgbClr val="0070C0"/>
                </a:solidFill>
                <a:latin typeface="Carlito"/>
                <a:cs typeface="Carlito"/>
              </a:rPr>
              <a:t>only has </a:t>
            </a:r>
            <a:r>
              <a:rPr lang="en-US" sz="2400" spc="-10" dirty="0">
                <a:solidFill>
                  <a:srgbClr val="0070C0"/>
                </a:solidFill>
                <a:latin typeface="Carlito"/>
                <a:cs typeface="Carlito"/>
              </a:rPr>
              <a:t>payload </a:t>
            </a:r>
            <a:r>
              <a:rPr lang="en-US" sz="2400" spc="-5" dirty="0">
                <a:solidFill>
                  <a:srgbClr val="0070C0"/>
                </a:solidFill>
                <a:latin typeface="Carlito"/>
                <a:cs typeface="Carlito"/>
              </a:rPr>
              <a:t>mass </a:t>
            </a:r>
            <a:r>
              <a:rPr lang="en-US" sz="2400" spc="-20" dirty="0">
                <a:solidFill>
                  <a:srgbClr val="0070C0"/>
                </a:solidFill>
                <a:latin typeface="Carlito"/>
                <a:cs typeface="Carlito"/>
              </a:rPr>
              <a:t>values </a:t>
            </a:r>
            <a:r>
              <a:rPr lang="en-US" sz="2400" spc="-5" dirty="0">
                <a:solidFill>
                  <a:srgbClr val="0070C0"/>
                </a:solidFill>
                <a:latin typeface="Carlito"/>
                <a:cs typeface="Carlito"/>
              </a:rPr>
              <a:t>in the higher end of the</a:t>
            </a:r>
            <a:r>
              <a:rPr lang="en-US" sz="2400" spc="85" dirty="0">
                <a:solidFill>
                  <a:srgbClr val="0070C0"/>
                </a:solidFill>
                <a:latin typeface="Carlito"/>
                <a:cs typeface="Carlito"/>
              </a:rPr>
              <a:t> </a:t>
            </a:r>
            <a:r>
              <a:rPr lang="en-US" sz="2400" spc="-25" dirty="0">
                <a:solidFill>
                  <a:srgbClr val="0070C0"/>
                </a:solidFill>
                <a:latin typeface="Carlito"/>
                <a:cs typeface="Carlito"/>
              </a:rPr>
              <a:t>range</a:t>
            </a:r>
            <a:endParaRPr lang="en-US" sz="2400" dirty="0">
              <a:solidFill>
                <a:srgbClr val="0070C0"/>
              </a:solidFill>
              <a:latin typeface="Carlito"/>
              <a:cs typeface="Carlito"/>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201587"/>
            <a:ext cx="11102199" cy="679758"/>
          </a:xfrm>
          <a:prstGeom prst="rect">
            <a:avLst/>
          </a:prstGeom>
        </p:spPr>
        <p:txBody>
          <a:bodyPr>
            <a:normAutofit fontScale="92500" lnSpcReduction="20000"/>
          </a:bodyPr>
          <a:lstStyle/>
          <a:p>
            <a:pPr marL="12700">
              <a:lnSpc>
                <a:spcPct val="100000"/>
              </a:lnSpc>
              <a:spcBef>
                <a:spcPts val="505"/>
              </a:spcBef>
            </a:pPr>
            <a:r>
              <a:rPr lang="en-US" sz="2400" spc="-15" dirty="0">
                <a:solidFill>
                  <a:srgbClr val="0070C0"/>
                </a:solidFill>
                <a:latin typeface="Carlito"/>
                <a:cs typeface="Carlito"/>
              </a:rPr>
              <a:t>Success </a:t>
            </a:r>
            <a:r>
              <a:rPr lang="en-US" sz="2400" spc="-20" dirty="0">
                <a:solidFill>
                  <a:srgbClr val="0070C0"/>
                </a:solidFill>
                <a:latin typeface="Carlito"/>
                <a:cs typeface="Carlito"/>
              </a:rPr>
              <a:t>generally </a:t>
            </a:r>
            <a:r>
              <a:rPr lang="en-US" sz="2400" spc="-10" dirty="0">
                <a:solidFill>
                  <a:srgbClr val="0070C0"/>
                </a:solidFill>
                <a:latin typeface="Carlito"/>
                <a:cs typeface="Carlito"/>
              </a:rPr>
              <a:t>increases </a:t>
            </a:r>
            <a:r>
              <a:rPr lang="en-US" sz="2400" spc="-20" dirty="0">
                <a:solidFill>
                  <a:srgbClr val="0070C0"/>
                </a:solidFill>
                <a:latin typeface="Carlito"/>
                <a:cs typeface="Carlito"/>
              </a:rPr>
              <a:t>over </a:t>
            </a:r>
            <a:r>
              <a:rPr lang="en-US" sz="2400" spc="-5" dirty="0">
                <a:solidFill>
                  <a:srgbClr val="0070C0"/>
                </a:solidFill>
                <a:latin typeface="Carlito"/>
                <a:cs typeface="Carlito"/>
              </a:rPr>
              <a:t>time since </a:t>
            </a:r>
            <a:r>
              <a:rPr lang="en-US" sz="2400" spc="-20" dirty="0">
                <a:solidFill>
                  <a:srgbClr val="0070C0"/>
                </a:solidFill>
                <a:latin typeface="Carlito"/>
                <a:cs typeface="Carlito"/>
              </a:rPr>
              <a:t>2013 </a:t>
            </a:r>
            <a:r>
              <a:rPr lang="en-US" sz="2400" spc="-5" dirty="0">
                <a:solidFill>
                  <a:srgbClr val="0070C0"/>
                </a:solidFill>
                <a:latin typeface="Carlito"/>
                <a:cs typeface="Carlito"/>
              </a:rPr>
              <a:t>with a </a:t>
            </a:r>
            <a:r>
              <a:rPr lang="en-US" sz="2400" spc="-10" dirty="0">
                <a:solidFill>
                  <a:srgbClr val="0070C0"/>
                </a:solidFill>
                <a:latin typeface="Carlito"/>
                <a:cs typeface="Carlito"/>
              </a:rPr>
              <a:t>slight </a:t>
            </a:r>
            <a:r>
              <a:rPr lang="en-US" sz="2400" spc="-5" dirty="0">
                <a:solidFill>
                  <a:srgbClr val="0070C0"/>
                </a:solidFill>
                <a:latin typeface="Carlito"/>
                <a:cs typeface="Carlito"/>
              </a:rPr>
              <a:t>dip </a:t>
            </a:r>
            <a:r>
              <a:rPr lang="en-US" sz="2400" dirty="0">
                <a:solidFill>
                  <a:srgbClr val="0070C0"/>
                </a:solidFill>
                <a:latin typeface="Carlito"/>
                <a:cs typeface="Carlito"/>
              </a:rPr>
              <a:t>in</a:t>
            </a:r>
            <a:r>
              <a:rPr lang="en-US" sz="2400" spc="55" dirty="0">
                <a:solidFill>
                  <a:srgbClr val="0070C0"/>
                </a:solidFill>
                <a:latin typeface="Carlito"/>
                <a:cs typeface="Carlito"/>
              </a:rPr>
              <a:t> </a:t>
            </a:r>
            <a:r>
              <a:rPr lang="en-US" sz="2400" spc="-25" dirty="0">
                <a:solidFill>
                  <a:srgbClr val="0070C0"/>
                </a:solidFill>
                <a:latin typeface="Carlito"/>
                <a:cs typeface="Carlito"/>
              </a:rPr>
              <a:t>2018</a:t>
            </a:r>
            <a:endParaRPr lang="en-US" sz="2400" dirty="0">
              <a:solidFill>
                <a:srgbClr val="0070C0"/>
              </a:solidFill>
              <a:latin typeface="Carlito"/>
              <a:cs typeface="Carlito"/>
            </a:endParaRPr>
          </a:p>
          <a:p>
            <a:pPr marL="12700">
              <a:lnSpc>
                <a:spcPct val="100000"/>
              </a:lnSpc>
              <a:spcBef>
                <a:spcPts val="405"/>
              </a:spcBef>
            </a:pPr>
            <a:r>
              <a:rPr lang="en-US" sz="2400" spc="-20" dirty="0">
                <a:solidFill>
                  <a:srgbClr val="0070C0"/>
                </a:solidFill>
                <a:latin typeface="Carlito"/>
                <a:cs typeface="Carlito"/>
              </a:rPr>
              <a:t>Success </a:t>
            </a:r>
            <a:r>
              <a:rPr lang="en-US" sz="2400" dirty="0">
                <a:solidFill>
                  <a:srgbClr val="0070C0"/>
                </a:solidFill>
                <a:latin typeface="Carlito"/>
                <a:cs typeface="Carlito"/>
              </a:rPr>
              <a:t>in </a:t>
            </a:r>
            <a:r>
              <a:rPr lang="en-US" sz="2400" spc="-25" dirty="0">
                <a:solidFill>
                  <a:srgbClr val="0070C0"/>
                </a:solidFill>
                <a:latin typeface="Carlito"/>
                <a:cs typeface="Carlito"/>
              </a:rPr>
              <a:t>recent years </a:t>
            </a:r>
            <a:r>
              <a:rPr lang="en-US" sz="2400" spc="-15" dirty="0">
                <a:solidFill>
                  <a:srgbClr val="0070C0"/>
                </a:solidFill>
                <a:latin typeface="Carlito"/>
                <a:cs typeface="Carlito"/>
              </a:rPr>
              <a:t>at </a:t>
            </a:r>
            <a:r>
              <a:rPr lang="en-US" sz="2400" spc="-20" dirty="0">
                <a:solidFill>
                  <a:srgbClr val="0070C0"/>
                </a:solidFill>
                <a:latin typeface="Carlito"/>
                <a:cs typeface="Carlito"/>
              </a:rPr>
              <a:t>around</a:t>
            </a:r>
            <a:r>
              <a:rPr lang="en-US" sz="2400" spc="90" dirty="0">
                <a:solidFill>
                  <a:srgbClr val="0070C0"/>
                </a:solidFill>
                <a:latin typeface="Carlito"/>
                <a:cs typeface="Carlito"/>
              </a:rPr>
              <a:t> </a:t>
            </a:r>
            <a:r>
              <a:rPr lang="en-US" sz="2400" spc="-25" dirty="0">
                <a:solidFill>
                  <a:srgbClr val="0070C0"/>
                </a:solidFill>
                <a:latin typeface="Carlito"/>
                <a:cs typeface="Carlito"/>
              </a:rPr>
              <a:t>80%</a:t>
            </a:r>
            <a:endParaRPr lang="en-US" sz="2400" dirty="0">
              <a:solidFill>
                <a:srgbClr val="0070C0"/>
              </a:solidFill>
              <a:latin typeface="Carlito"/>
              <a:cs typeface="Carlito"/>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20918" y="1499016"/>
            <a:ext cx="5726243" cy="4677947"/>
          </a:xfrm>
          <a:prstGeom prst="rect">
            <a:avLst/>
          </a:prstGeom>
        </p:spPr>
        <p:txBody>
          <a:bodyPr>
            <a:normAutofit fontScale="92500" lnSpcReduction="10000"/>
          </a:bodyPr>
          <a:lstStyle/>
          <a:p>
            <a:pPr marL="0" indent="0">
              <a:lnSpc>
                <a:spcPct val="100000"/>
              </a:lnSpc>
              <a:spcBef>
                <a:spcPts val="1300"/>
              </a:spcBef>
              <a:buNone/>
            </a:pPr>
            <a:r>
              <a:rPr lang="en-IN" sz="2400" dirty="0">
                <a:solidFill>
                  <a:srgbClr val="0070C0"/>
                </a:solidFill>
                <a:latin typeface="Carlito"/>
                <a:cs typeface="Carlito"/>
              </a:rPr>
              <a:t>Query unique launch </a:t>
            </a:r>
            <a:r>
              <a:rPr lang="en-IN" sz="2400" spc="-20" dirty="0">
                <a:solidFill>
                  <a:srgbClr val="0070C0"/>
                </a:solidFill>
                <a:latin typeface="Carlito"/>
                <a:cs typeface="Carlito"/>
              </a:rPr>
              <a:t>site </a:t>
            </a:r>
            <a:r>
              <a:rPr lang="en-IN" sz="2400" spc="-5" dirty="0">
                <a:solidFill>
                  <a:srgbClr val="0070C0"/>
                </a:solidFill>
                <a:latin typeface="Carlito"/>
                <a:cs typeface="Carlito"/>
              </a:rPr>
              <a:t>names </a:t>
            </a:r>
            <a:r>
              <a:rPr lang="en-IN" sz="2400" spc="-20" dirty="0">
                <a:solidFill>
                  <a:srgbClr val="0070C0"/>
                </a:solidFill>
                <a:latin typeface="Carlito"/>
                <a:cs typeface="Carlito"/>
              </a:rPr>
              <a:t>from</a:t>
            </a:r>
            <a:r>
              <a:rPr lang="en-IN" sz="2400" spc="-80" dirty="0">
                <a:solidFill>
                  <a:srgbClr val="0070C0"/>
                </a:solidFill>
                <a:latin typeface="Carlito"/>
                <a:cs typeface="Carlito"/>
              </a:rPr>
              <a:t> </a:t>
            </a:r>
            <a:r>
              <a:rPr lang="en-IN" sz="2400" spc="-5" dirty="0">
                <a:solidFill>
                  <a:srgbClr val="0070C0"/>
                </a:solidFill>
                <a:latin typeface="Carlito"/>
                <a:cs typeface="Carlito"/>
              </a:rPr>
              <a:t>database.</a:t>
            </a:r>
            <a:endParaRPr lang="en-IN" sz="2400" dirty="0">
              <a:solidFill>
                <a:srgbClr val="0070C0"/>
              </a:solidFill>
              <a:latin typeface="Carlito"/>
              <a:cs typeface="Carlito"/>
            </a:endParaRPr>
          </a:p>
          <a:p>
            <a:pPr marL="0" indent="0">
              <a:lnSpc>
                <a:spcPts val="2300"/>
              </a:lnSpc>
              <a:spcBef>
                <a:spcPts val="1200"/>
              </a:spcBef>
              <a:buNone/>
            </a:pPr>
            <a:r>
              <a:rPr lang="en-IN" sz="2400" spc="-5" dirty="0">
                <a:solidFill>
                  <a:srgbClr val="0070C0"/>
                </a:solidFill>
                <a:latin typeface="Carlito"/>
                <a:cs typeface="Carlito"/>
              </a:rPr>
              <a:t>CCAFS SLC-40 </a:t>
            </a:r>
            <a:r>
              <a:rPr lang="en-IN" sz="2400" dirty="0">
                <a:solidFill>
                  <a:srgbClr val="0070C0"/>
                </a:solidFill>
                <a:latin typeface="Carlito"/>
                <a:cs typeface="Carlito"/>
              </a:rPr>
              <a:t>and </a:t>
            </a:r>
            <a:r>
              <a:rPr lang="en-IN" sz="2400" spc="-10" dirty="0">
                <a:solidFill>
                  <a:srgbClr val="0070C0"/>
                </a:solidFill>
                <a:latin typeface="Carlito"/>
                <a:cs typeface="Carlito"/>
              </a:rPr>
              <a:t>CCAFSSLC-40 </a:t>
            </a:r>
            <a:r>
              <a:rPr lang="en-IN" sz="2400" spc="-25" dirty="0">
                <a:solidFill>
                  <a:srgbClr val="0070C0"/>
                </a:solidFill>
                <a:latin typeface="Carlito"/>
                <a:cs typeface="Carlito"/>
              </a:rPr>
              <a:t>likely </a:t>
            </a:r>
            <a:r>
              <a:rPr lang="en-IN" sz="2400" dirty="0">
                <a:solidFill>
                  <a:srgbClr val="0070C0"/>
                </a:solidFill>
                <a:latin typeface="Carlito"/>
                <a:cs typeface="Carlito"/>
              </a:rPr>
              <a:t>all </a:t>
            </a:r>
            <a:r>
              <a:rPr lang="en-IN" sz="2400" spc="-20" dirty="0">
                <a:solidFill>
                  <a:srgbClr val="0070C0"/>
                </a:solidFill>
                <a:latin typeface="Carlito"/>
                <a:cs typeface="Carlito"/>
              </a:rPr>
              <a:t>represent </a:t>
            </a:r>
            <a:r>
              <a:rPr lang="en-IN" sz="2400" dirty="0">
                <a:solidFill>
                  <a:srgbClr val="0070C0"/>
                </a:solidFill>
                <a:latin typeface="Carlito"/>
                <a:cs typeface="Carlito"/>
              </a:rPr>
              <a:t>the</a:t>
            </a:r>
            <a:r>
              <a:rPr lang="en-IN" sz="2400" spc="-114" dirty="0">
                <a:solidFill>
                  <a:srgbClr val="0070C0"/>
                </a:solidFill>
                <a:latin typeface="Carlito"/>
                <a:cs typeface="Carlito"/>
              </a:rPr>
              <a:t> </a:t>
            </a:r>
            <a:r>
              <a:rPr lang="en-IN" sz="2400" spc="-5" dirty="0">
                <a:solidFill>
                  <a:srgbClr val="0070C0"/>
                </a:solidFill>
                <a:latin typeface="Carlito"/>
                <a:cs typeface="Carlito"/>
              </a:rPr>
              <a:t>same</a:t>
            </a:r>
            <a:endParaRPr lang="en-IN" sz="2400" dirty="0">
              <a:solidFill>
                <a:srgbClr val="0070C0"/>
              </a:solidFill>
              <a:latin typeface="Carlito"/>
              <a:cs typeface="Carlito"/>
            </a:endParaRPr>
          </a:p>
          <a:p>
            <a:pPr marL="0" indent="0">
              <a:lnSpc>
                <a:spcPts val="2300"/>
              </a:lnSpc>
              <a:buNone/>
            </a:pPr>
            <a:r>
              <a:rPr lang="en-IN" sz="2400" dirty="0">
                <a:solidFill>
                  <a:srgbClr val="0070C0"/>
                </a:solidFill>
                <a:latin typeface="Carlito"/>
                <a:cs typeface="Carlito"/>
              </a:rPr>
              <a:t>launch </a:t>
            </a:r>
            <a:r>
              <a:rPr lang="en-IN" sz="2400" spc="-20" dirty="0">
                <a:solidFill>
                  <a:srgbClr val="0070C0"/>
                </a:solidFill>
                <a:latin typeface="Carlito"/>
                <a:cs typeface="Carlito"/>
              </a:rPr>
              <a:t>site </a:t>
            </a:r>
            <a:r>
              <a:rPr lang="en-IN" sz="2400" dirty="0">
                <a:solidFill>
                  <a:srgbClr val="0070C0"/>
                </a:solidFill>
                <a:latin typeface="Carlito"/>
                <a:cs typeface="Carlito"/>
              </a:rPr>
              <a:t>with </a:t>
            </a:r>
            <a:r>
              <a:rPr lang="en-IN" sz="2400" spc="-25" dirty="0">
                <a:solidFill>
                  <a:srgbClr val="0070C0"/>
                </a:solidFill>
                <a:latin typeface="Carlito"/>
                <a:cs typeface="Carlito"/>
              </a:rPr>
              <a:t>data </a:t>
            </a:r>
            <a:r>
              <a:rPr lang="en-IN" sz="2400" spc="-5" dirty="0">
                <a:solidFill>
                  <a:srgbClr val="0070C0"/>
                </a:solidFill>
                <a:latin typeface="Carlito"/>
                <a:cs typeface="Carlito"/>
              </a:rPr>
              <a:t>entry</a:t>
            </a:r>
            <a:r>
              <a:rPr lang="en-IN" sz="2400" spc="-35" dirty="0">
                <a:solidFill>
                  <a:srgbClr val="0070C0"/>
                </a:solidFill>
                <a:latin typeface="Carlito"/>
                <a:cs typeface="Carlito"/>
              </a:rPr>
              <a:t> </a:t>
            </a:r>
            <a:r>
              <a:rPr lang="en-IN" sz="2400" spc="-25" dirty="0">
                <a:solidFill>
                  <a:srgbClr val="0070C0"/>
                </a:solidFill>
                <a:latin typeface="Carlito"/>
                <a:cs typeface="Carlito"/>
              </a:rPr>
              <a:t>errors.</a:t>
            </a:r>
            <a:endParaRPr lang="en-IN" sz="2400" dirty="0">
              <a:solidFill>
                <a:srgbClr val="0070C0"/>
              </a:solidFill>
              <a:latin typeface="Carlito"/>
              <a:cs typeface="Carlito"/>
            </a:endParaRPr>
          </a:p>
          <a:p>
            <a:pPr marL="0" marR="2114550" indent="0">
              <a:lnSpc>
                <a:spcPct val="141500"/>
              </a:lnSpc>
              <a:spcBef>
                <a:spcPts val="110"/>
              </a:spcBef>
              <a:buNone/>
            </a:pPr>
            <a:r>
              <a:rPr lang="en-IN" sz="2400" spc="-5" dirty="0">
                <a:solidFill>
                  <a:srgbClr val="0070C0"/>
                </a:solidFill>
                <a:latin typeface="Carlito"/>
                <a:cs typeface="Carlito"/>
              </a:rPr>
              <a:t>CCAFS </a:t>
            </a:r>
            <a:r>
              <a:rPr lang="en-IN" sz="2400" spc="-15" dirty="0">
                <a:solidFill>
                  <a:srgbClr val="0070C0"/>
                </a:solidFill>
                <a:latin typeface="Carlito"/>
                <a:cs typeface="Carlito"/>
              </a:rPr>
              <a:t>LC-40 </a:t>
            </a:r>
            <a:r>
              <a:rPr lang="en-IN" sz="2400" spc="-20" dirty="0">
                <a:solidFill>
                  <a:srgbClr val="0070C0"/>
                </a:solidFill>
                <a:latin typeface="Carlito"/>
                <a:cs typeface="Carlito"/>
              </a:rPr>
              <a:t>was </a:t>
            </a:r>
            <a:r>
              <a:rPr lang="en-IN" sz="2400" dirty="0">
                <a:solidFill>
                  <a:srgbClr val="0070C0"/>
                </a:solidFill>
                <a:latin typeface="Carlito"/>
                <a:cs typeface="Carlito"/>
              </a:rPr>
              <a:t>the </a:t>
            </a:r>
            <a:r>
              <a:rPr lang="en-IN" sz="2400" spc="-20" dirty="0">
                <a:solidFill>
                  <a:srgbClr val="0070C0"/>
                </a:solidFill>
                <a:latin typeface="Carlito"/>
                <a:cs typeface="Carlito"/>
              </a:rPr>
              <a:t>previous </a:t>
            </a:r>
            <a:r>
              <a:rPr lang="en-IN" sz="2400" spc="-5" dirty="0">
                <a:solidFill>
                  <a:srgbClr val="0070C0"/>
                </a:solidFill>
                <a:latin typeface="Carlito"/>
                <a:cs typeface="Carlito"/>
              </a:rPr>
              <a:t>name.  </a:t>
            </a:r>
            <a:r>
              <a:rPr lang="en-IN" sz="2400" spc="-25" dirty="0">
                <a:solidFill>
                  <a:srgbClr val="0070C0"/>
                </a:solidFill>
                <a:latin typeface="Carlito"/>
                <a:cs typeface="Carlito"/>
              </a:rPr>
              <a:t>Likely </a:t>
            </a:r>
            <a:r>
              <a:rPr lang="en-IN" sz="2400" spc="-5" dirty="0">
                <a:solidFill>
                  <a:srgbClr val="0070C0"/>
                </a:solidFill>
                <a:latin typeface="Carlito"/>
                <a:cs typeface="Carlito"/>
              </a:rPr>
              <a:t>only </a:t>
            </a:r>
            <a:r>
              <a:rPr lang="en-IN" sz="2400" dirty="0">
                <a:solidFill>
                  <a:srgbClr val="0070C0"/>
                </a:solidFill>
                <a:latin typeface="Carlito"/>
                <a:cs typeface="Carlito"/>
              </a:rPr>
              <a:t>3 unique </a:t>
            </a:r>
            <a:r>
              <a:rPr lang="en-IN" sz="2400" spc="-5" dirty="0" err="1">
                <a:solidFill>
                  <a:srgbClr val="0070C0"/>
                </a:solidFill>
                <a:latin typeface="Carlito"/>
                <a:cs typeface="Carlito"/>
              </a:rPr>
              <a:t>launch_site</a:t>
            </a:r>
            <a:r>
              <a:rPr lang="en-IN" sz="2400" spc="-5" dirty="0">
                <a:solidFill>
                  <a:srgbClr val="0070C0"/>
                </a:solidFill>
                <a:latin typeface="Carlito"/>
                <a:cs typeface="Carlito"/>
              </a:rPr>
              <a:t> values:  CCAFS SLC-40, KSC LC-39A,</a:t>
            </a:r>
            <a:r>
              <a:rPr lang="en-IN" sz="2400" spc="-310" dirty="0">
                <a:solidFill>
                  <a:srgbClr val="0070C0"/>
                </a:solidFill>
                <a:latin typeface="Carlito"/>
                <a:cs typeface="Carlito"/>
              </a:rPr>
              <a:t> </a:t>
            </a:r>
            <a:r>
              <a:rPr lang="en-IN" sz="2400" spc="-40" dirty="0">
                <a:solidFill>
                  <a:srgbClr val="0070C0"/>
                </a:solidFill>
                <a:latin typeface="Carlito"/>
                <a:cs typeface="Carlito"/>
              </a:rPr>
              <a:t>VAFB </a:t>
            </a:r>
            <a:r>
              <a:rPr lang="en-IN" sz="2400" spc="-10" dirty="0">
                <a:solidFill>
                  <a:srgbClr val="0070C0"/>
                </a:solidFill>
                <a:latin typeface="Carlito"/>
                <a:cs typeface="Carlito"/>
              </a:rPr>
              <a:t>SLC-4E</a:t>
            </a:r>
            <a:endParaRPr lang="en-IN" sz="2400" dirty="0">
              <a:solidFill>
                <a:srgbClr val="0070C0"/>
              </a:solidFill>
              <a:latin typeface="Carlito"/>
              <a:cs typeface="Carlito"/>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1182623" y="2010154"/>
            <a:ext cx="3988983" cy="35062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99030" y="2278505"/>
            <a:ext cx="2548327" cy="2293495"/>
          </a:xfrm>
          <a:prstGeom prst="rect">
            <a:avLst/>
          </a:prstGeom>
        </p:spPr>
        <p:txBody>
          <a:bodyPr>
            <a:normAutofit/>
          </a:bodyPr>
          <a:lstStyle/>
          <a:p>
            <a:pPr marL="0" marR="5080" indent="0">
              <a:lnSpc>
                <a:spcPts val="2160"/>
              </a:lnSpc>
              <a:spcBef>
                <a:spcPts val="375"/>
              </a:spcBef>
              <a:buNone/>
            </a:pPr>
            <a:r>
              <a:rPr lang="en-US" sz="2400" spc="-35" dirty="0">
                <a:solidFill>
                  <a:srgbClr val="0070C0"/>
                </a:solidFill>
                <a:latin typeface="Carlito"/>
                <a:cs typeface="Carlito"/>
              </a:rPr>
              <a:t>First </a:t>
            </a:r>
            <a:r>
              <a:rPr lang="en-US" sz="2400" spc="-20" dirty="0">
                <a:solidFill>
                  <a:srgbClr val="0070C0"/>
                </a:solidFill>
                <a:latin typeface="Carlito"/>
                <a:cs typeface="Carlito"/>
              </a:rPr>
              <a:t>five </a:t>
            </a:r>
            <a:r>
              <a:rPr lang="en-US" sz="2400" spc="-5" dirty="0">
                <a:solidFill>
                  <a:srgbClr val="0070C0"/>
                </a:solidFill>
                <a:latin typeface="Carlito"/>
                <a:cs typeface="Carlito"/>
              </a:rPr>
              <a:t>entries  </a:t>
            </a:r>
            <a:r>
              <a:rPr lang="en-US" sz="2400" dirty="0">
                <a:solidFill>
                  <a:srgbClr val="0070C0"/>
                </a:solidFill>
                <a:latin typeface="Carlito"/>
                <a:cs typeface="Carlito"/>
              </a:rPr>
              <a:t>in </a:t>
            </a:r>
            <a:r>
              <a:rPr lang="en-US" sz="2400" spc="-5" dirty="0">
                <a:solidFill>
                  <a:srgbClr val="0070C0"/>
                </a:solidFill>
                <a:latin typeface="Carlito"/>
                <a:cs typeface="Carlito"/>
              </a:rPr>
              <a:t>database with  Launch </a:t>
            </a:r>
            <a:r>
              <a:rPr lang="en-US" sz="2400" spc="-15" dirty="0">
                <a:solidFill>
                  <a:srgbClr val="0070C0"/>
                </a:solidFill>
                <a:latin typeface="Carlito"/>
                <a:cs typeface="Carlito"/>
              </a:rPr>
              <a:t>Site</a:t>
            </a:r>
            <a:r>
              <a:rPr lang="en-US" sz="2400" spc="-100" dirty="0">
                <a:solidFill>
                  <a:srgbClr val="0070C0"/>
                </a:solidFill>
                <a:latin typeface="Carlito"/>
                <a:cs typeface="Carlito"/>
              </a:rPr>
              <a:t> </a:t>
            </a:r>
            <a:r>
              <a:rPr lang="en-US" sz="2400" spc="-5" dirty="0">
                <a:solidFill>
                  <a:srgbClr val="0070C0"/>
                </a:solidFill>
                <a:latin typeface="Carlito"/>
                <a:cs typeface="Carlito"/>
              </a:rPr>
              <a:t>name  </a:t>
            </a:r>
            <a:r>
              <a:rPr lang="en-US" sz="2400" dirty="0">
                <a:solidFill>
                  <a:srgbClr val="0070C0"/>
                </a:solidFill>
                <a:latin typeface="Carlito"/>
                <a:cs typeface="Carlito"/>
              </a:rPr>
              <a:t>beginning </a:t>
            </a:r>
            <a:r>
              <a:rPr lang="en-US" sz="2400" spc="-5" dirty="0">
                <a:solidFill>
                  <a:srgbClr val="0070C0"/>
                </a:solidFill>
                <a:latin typeface="Carlito"/>
                <a:cs typeface="Carlito"/>
              </a:rPr>
              <a:t>with  </a:t>
            </a:r>
            <a:r>
              <a:rPr lang="en-US" sz="2400" dirty="0">
                <a:solidFill>
                  <a:srgbClr val="0070C0"/>
                </a:solidFill>
                <a:latin typeface="Carlito"/>
                <a:cs typeface="Carlito"/>
              </a:rPr>
              <a:t>CCA.</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354" y="1825625"/>
            <a:ext cx="3447737" cy="4351338"/>
          </a:xfrm>
          <a:prstGeom prst="rect">
            <a:avLst/>
          </a:prstGeom>
        </p:spPr>
        <p:txBody>
          <a:bodyPr>
            <a:normAutofit/>
          </a:bodyPr>
          <a:lstStyle/>
          <a:p>
            <a:pPr marL="12700" marR="5715">
              <a:lnSpc>
                <a:spcPts val="2160"/>
              </a:lnSpc>
              <a:spcBef>
                <a:spcPts val="375"/>
              </a:spcBef>
            </a:pPr>
            <a:r>
              <a:rPr lang="en-US" sz="2400" spc="-5" dirty="0">
                <a:solidFill>
                  <a:srgbClr val="0070C0"/>
                </a:solidFill>
                <a:latin typeface="Carlito"/>
                <a:cs typeface="Carlito"/>
              </a:rPr>
              <a:t>This </a:t>
            </a:r>
            <a:r>
              <a:rPr lang="en-US" sz="2400" dirty="0">
                <a:solidFill>
                  <a:srgbClr val="0070C0"/>
                </a:solidFill>
                <a:latin typeface="Carlito"/>
                <a:cs typeface="Carlito"/>
              </a:rPr>
              <a:t>query </a:t>
            </a:r>
            <a:r>
              <a:rPr lang="en-US" sz="2400" spc="-5" dirty="0">
                <a:solidFill>
                  <a:srgbClr val="0070C0"/>
                </a:solidFill>
                <a:latin typeface="Carlito"/>
                <a:cs typeface="Carlito"/>
              </a:rPr>
              <a:t>sums </a:t>
            </a:r>
            <a:r>
              <a:rPr lang="en-US" sz="2400" dirty="0">
                <a:solidFill>
                  <a:srgbClr val="0070C0"/>
                </a:solidFill>
                <a:latin typeface="Carlito"/>
                <a:cs typeface="Carlito"/>
              </a:rPr>
              <a:t>the </a:t>
            </a:r>
            <a:r>
              <a:rPr lang="en-US" sz="2400" spc="-25" dirty="0">
                <a:solidFill>
                  <a:srgbClr val="0070C0"/>
                </a:solidFill>
                <a:latin typeface="Carlito"/>
                <a:cs typeface="Carlito"/>
              </a:rPr>
              <a:t>total </a:t>
            </a:r>
            <a:r>
              <a:rPr lang="en-US" sz="2400" spc="-10" dirty="0">
                <a:solidFill>
                  <a:srgbClr val="0070C0"/>
                </a:solidFill>
                <a:latin typeface="Carlito"/>
                <a:cs typeface="Carlito"/>
              </a:rPr>
              <a:t>payload  </a:t>
            </a:r>
            <a:r>
              <a:rPr lang="en-US" sz="2400" spc="-5" dirty="0">
                <a:solidFill>
                  <a:srgbClr val="0070C0"/>
                </a:solidFill>
                <a:latin typeface="Carlito"/>
                <a:cs typeface="Carlito"/>
              </a:rPr>
              <a:t>mass </a:t>
            </a:r>
            <a:r>
              <a:rPr lang="en-US" sz="2400" dirty="0">
                <a:solidFill>
                  <a:srgbClr val="0070C0"/>
                </a:solidFill>
                <a:latin typeface="Carlito"/>
                <a:cs typeface="Carlito"/>
              </a:rPr>
              <a:t>in kg </a:t>
            </a:r>
            <a:r>
              <a:rPr lang="en-US" sz="2400" spc="-15" dirty="0">
                <a:solidFill>
                  <a:srgbClr val="0070C0"/>
                </a:solidFill>
                <a:latin typeface="Carlito"/>
                <a:cs typeface="Carlito"/>
              </a:rPr>
              <a:t>where </a:t>
            </a:r>
            <a:r>
              <a:rPr lang="en-US" sz="2400" dirty="0">
                <a:solidFill>
                  <a:srgbClr val="0070C0"/>
                </a:solidFill>
                <a:latin typeface="Carlito"/>
                <a:cs typeface="Carlito"/>
              </a:rPr>
              <a:t>NASA </a:t>
            </a:r>
            <a:r>
              <a:rPr lang="en-US" sz="2400" spc="-20" dirty="0">
                <a:solidFill>
                  <a:srgbClr val="0070C0"/>
                </a:solidFill>
                <a:latin typeface="Carlito"/>
                <a:cs typeface="Carlito"/>
              </a:rPr>
              <a:t>was </a:t>
            </a:r>
            <a:r>
              <a:rPr lang="en-US" sz="2400" dirty="0">
                <a:solidFill>
                  <a:srgbClr val="0070C0"/>
                </a:solidFill>
                <a:latin typeface="Carlito"/>
                <a:cs typeface="Carlito"/>
              </a:rPr>
              <a:t>the  </a:t>
            </a:r>
            <a:r>
              <a:rPr lang="en-US" sz="2400" spc="-60" dirty="0">
                <a:solidFill>
                  <a:srgbClr val="0070C0"/>
                </a:solidFill>
                <a:latin typeface="Carlito"/>
                <a:cs typeface="Carlito"/>
              </a:rPr>
              <a:t>customer.</a:t>
            </a:r>
            <a:endParaRPr lang="en-US" sz="2400" dirty="0">
              <a:solidFill>
                <a:srgbClr val="0070C0"/>
              </a:solidFill>
              <a:latin typeface="Carlito"/>
              <a:cs typeface="Carlito"/>
            </a:endParaRPr>
          </a:p>
          <a:p>
            <a:pPr marL="12700" marR="5080">
              <a:spcBef>
                <a:spcPts val="1370"/>
              </a:spcBef>
            </a:pPr>
            <a:r>
              <a:rPr lang="en-US" sz="2400" spc="-15" dirty="0">
                <a:solidFill>
                  <a:srgbClr val="0070C0"/>
                </a:solidFill>
                <a:latin typeface="Carlito"/>
                <a:cs typeface="Carlito"/>
              </a:rPr>
              <a:t>CRS </a:t>
            </a:r>
            <a:r>
              <a:rPr lang="en-US" sz="2400" spc="-20" dirty="0">
                <a:solidFill>
                  <a:srgbClr val="0070C0"/>
                </a:solidFill>
                <a:latin typeface="Carlito"/>
                <a:cs typeface="Carlito"/>
              </a:rPr>
              <a:t>stands </a:t>
            </a:r>
            <a:r>
              <a:rPr lang="en-US" sz="2400" spc="-25" dirty="0">
                <a:solidFill>
                  <a:srgbClr val="0070C0"/>
                </a:solidFill>
                <a:latin typeface="Carlito"/>
                <a:cs typeface="Carlito"/>
              </a:rPr>
              <a:t>for </a:t>
            </a:r>
            <a:r>
              <a:rPr lang="en-US" sz="2400" spc="-10" dirty="0">
                <a:solidFill>
                  <a:srgbClr val="0070C0"/>
                </a:solidFill>
                <a:latin typeface="Carlito"/>
                <a:cs typeface="Carlito"/>
              </a:rPr>
              <a:t>Commercial  </a:t>
            </a:r>
            <a:r>
              <a:rPr lang="en-US" sz="2400" spc="-5" dirty="0">
                <a:solidFill>
                  <a:srgbClr val="0070C0"/>
                </a:solidFill>
                <a:latin typeface="Carlito"/>
                <a:cs typeface="Carlito"/>
              </a:rPr>
              <a:t>Resupply </a:t>
            </a:r>
            <a:r>
              <a:rPr lang="en-US" sz="2400" dirty="0">
                <a:solidFill>
                  <a:srgbClr val="0070C0"/>
                </a:solidFill>
                <a:latin typeface="Carlito"/>
                <a:cs typeface="Carlito"/>
              </a:rPr>
              <a:t>Services which</a:t>
            </a:r>
            <a:r>
              <a:rPr lang="en-US" sz="2400" spc="-90" dirty="0">
                <a:solidFill>
                  <a:srgbClr val="0070C0"/>
                </a:solidFill>
                <a:latin typeface="Carlito"/>
                <a:cs typeface="Carlito"/>
              </a:rPr>
              <a:t> </a:t>
            </a:r>
            <a:r>
              <a:rPr lang="en-US" sz="2400" spc="-20" dirty="0">
                <a:solidFill>
                  <a:srgbClr val="0070C0"/>
                </a:solidFill>
                <a:latin typeface="Carlito"/>
                <a:cs typeface="Carlito"/>
              </a:rPr>
              <a:t>indicates  </a:t>
            </a:r>
            <a:r>
              <a:rPr lang="en-US" sz="2400" spc="-5" dirty="0">
                <a:solidFill>
                  <a:srgbClr val="0070C0"/>
                </a:solidFill>
                <a:latin typeface="Carlito"/>
                <a:cs typeface="Carlito"/>
              </a:rPr>
              <a:t>that </a:t>
            </a:r>
            <a:r>
              <a:rPr lang="en-US" sz="2400" dirty="0">
                <a:solidFill>
                  <a:srgbClr val="0070C0"/>
                </a:solidFill>
                <a:latin typeface="Carlito"/>
                <a:cs typeface="Carlito"/>
              </a:rPr>
              <a:t>these </a:t>
            </a:r>
            <a:r>
              <a:rPr lang="en-US" sz="2400" spc="-10" dirty="0">
                <a:solidFill>
                  <a:srgbClr val="0070C0"/>
                </a:solidFill>
                <a:latin typeface="Carlito"/>
                <a:cs typeface="Carlito"/>
              </a:rPr>
              <a:t>payloads </a:t>
            </a:r>
            <a:r>
              <a:rPr lang="en-US" sz="2400" spc="-20" dirty="0">
                <a:solidFill>
                  <a:srgbClr val="0070C0"/>
                </a:solidFill>
                <a:latin typeface="Carlito"/>
                <a:cs typeface="Carlito"/>
              </a:rPr>
              <a:t>were sent to  </a:t>
            </a:r>
            <a:r>
              <a:rPr lang="en-US" sz="2400" dirty="0">
                <a:solidFill>
                  <a:srgbClr val="0070C0"/>
                </a:solidFill>
                <a:latin typeface="Carlito"/>
                <a:cs typeface="Carlito"/>
              </a:rPr>
              <a:t>the </a:t>
            </a:r>
            <a:r>
              <a:rPr lang="en-US" sz="2400" spc="-10" dirty="0">
                <a:solidFill>
                  <a:srgbClr val="0070C0"/>
                </a:solidFill>
                <a:latin typeface="Carlito"/>
                <a:cs typeface="Carlito"/>
              </a:rPr>
              <a:t>International </a:t>
            </a:r>
            <a:r>
              <a:rPr lang="en-US" sz="2400" dirty="0">
                <a:solidFill>
                  <a:srgbClr val="0070C0"/>
                </a:solidFill>
                <a:latin typeface="Carlito"/>
                <a:cs typeface="Carlito"/>
              </a:rPr>
              <a:t>Space </a:t>
            </a:r>
            <a:r>
              <a:rPr lang="en-US" sz="2400" spc="-20" dirty="0">
                <a:solidFill>
                  <a:srgbClr val="0070C0"/>
                </a:solidFill>
                <a:latin typeface="Carlito"/>
                <a:cs typeface="Carlito"/>
              </a:rPr>
              <a:t>Station  </a:t>
            </a:r>
            <a:r>
              <a:rPr lang="en-US" sz="2400" dirty="0">
                <a:solidFill>
                  <a:srgbClr val="0070C0"/>
                </a:solidFill>
                <a:latin typeface="Carlito"/>
                <a:cs typeface="Carlito"/>
              </a:rPr>
              <a:t>(ISS).</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9698" y="1825625"/>
            <a:ext cx="3747541" cy="4351338"/>
          </a:xfrm>
          <a:prstGeom prst="rect">
            <a:avLst/>
          </a:prstGeom>
        </p:spPr>
        <p:txBody>
          <a:bodyPr>
            <a:normAutofit/>
          </a:bodyPr>
          <a:lstStyle/>
          <a:p>
            <a:pPr marL="12700" marR="172085">
              <a:lnSpc>
                <a:spcPct val="91700"/>
              </a:lnSpc>
              <a:spcBef>
                <a:spcPts val="300"/>
              </a:spcBef>
            </a:pPr>
            <a:r>
              <a:rPr lang="en-US" sz="2400" spc="-5" dirty="0">
                <a:solidFill>
                  <a:srgbClr val="0070C0"/>
                </a:solidFill>
                <a:latin typeface="Carlito"/>
                <a:cs typeface="Carlito"/>
              </a:rPr>
              <a:t>This </a:t>
            </a:r>
            <a:r>
              <a:rPr lang="en-US" sz="2400" dirty="0">
                <a:solidFill>
                  <a:srgbClr val="0070C0"/>
                </a:solidFill>
                <a:latin typeface="Carlito"/>
                <a:cs typeface="Carlito"/>
              </a:rPr>
              <a:t>query </a:t>
            </a:r>
            <a:r>
              <a:rPr lang="en-US" sz="2400" spc="-5" dirty="0">
                <a:solidFill>
                  <a:srgbClr val="0070C0"/>
                </a:solidFill>
                <a:latin typeface="Carlito"/>
                <a:cs typeface="Carlito"/>
              </a:rPr>
              <a:t>calculates</a:t>
            </a:r>
            <a:r>
              <a:rPr lang="en-US" sz="2400" spc="-204" dirty="0">
                <a:solidFill>
                  <a:srgbClr val="0070C0"/>
                </a:solidFill>
                <a:latin typeface="Carlito"/>
                <a:cs typeface="Carlito"/>
              </a:rPr>
              <a:t> </a:t>
            </a:r>
            <a:r>
              <a:rPr lang="en-US" sz="2400" dirty="0">
                <a:solidFill>
                  <a:srgbClr val="0070C0"/>
                </a:solidFill>
                <a:latin typeface="Carlito"/>
                <a:cs typeface="Carlito"/>
              </a:rPr>
              <a:t>the  </a:t>
            </a:r>
            <a:r>
              <a:rPr lang="en-US" sz="2400" spc="-40" dirty="0">
                <a:solidFill>
                  <a:srgbClr val="0070C0"/>
                </a:solidFill>
                <a:latin typeface="Carlito"/>
                <a:cs typeface="Carlito"/>
              </a:rPr>
              <a:t>average </a:t>
            </a:r>
            <a:r>
              <a:rPr lang="en-US" sz="2400" spc="-10" dirty="0">
                <a:solidFill>
                  <a:srgbClr val="0070C0"/>
                </a:solidFill>
                <a:latin typeface="Carlito"/>
                <a:cs typeface="Carlito"/>
              </a:rPr>
              <a:t>payload </a:t>
            </a:r>
            <a:r>
              <a:rPr lang="en-US" sz="2400" spc="-5" dirty="0">
                <a:solidFill>
                  <a:srgbClr val="0070C0"/>
                </a:solidFill>
                <a:latin typeface="Carlito"/>
                <a:cs typeface="Carlito"/>
              </a:rPr>
              <a:t>mass or  </a:t>
            </a:r>
            <a:r>
              <a:rPr lang="en-US" sz="2400" dirty="0">
                <a:solidFill>
                  <a:srgbClr val="0070C0"/>
                </a:solidFill>
                <a:latin typeface="Carlito"/>
                <a:cs typeface="Carlito"/>
              </a:rPr>
              <a:t>launches which </a:t>
            </a:r>
            <a:r>
              <a:rPr lang="en-US" sz="2400" spc="-5" dirty="0">
                <a:solidFill>
                  <a:srgbClr val="0070C0"/>
                </a:solidFill>
                <a:latin typeface="Carlito"/>
                <a:cs typeface="Carlito"/>
              </a:rPr>
              <a:t>used  </a:t>
            </a:r>
            <a:r>
              <a:rPr lang="en-US" sz="2400" spc="-20" dirty="0">
                <a:solidFill>
                  <a:srgbClr val="0070C0"/>
                </a:solidFill>
                <a:latin typeface="Carlito"/>
                <a:cs typeface="Carlito"/>
              </a:rPr>
              <a:t>booster </a:t>
            </a:r>
            <a:r>
              <a:rPr lang="en-US" sz="2400" spc="-25" dirty="0">
                <a:solidFill>
                  <a:srgbClr val="0070C0"/>
                </a:solidFill>
                <a:latin typeface="Carlito"/>
                <a:cs typeface="Carlito"/>
              </a:rPr>
              <a:t>version </a:t>
            </a:r>
            <a:r>
              <a:rPr lang="en-US" sz="2400" dirty="0">
                <a:solidFill>
                  <a:srgbClr val="0070C0"/>
                </a:solidFill>
                <a:latin typeface="Carlito"/>
                <a:cs typeface="Carlito"/>
              </a:rPr>
              <a:t>F9</a:t>
            </a:r>
            <a:r>
              <a:rPr lang="en-US" sz="2400" spc="-35" dirty="0">
                <a:solidFill>
                  <a:srgbClr val="0070C0"/>
                </a:solidFill>
                <a:latin typeface="Carlito"/>
                <a:cs typeface="Carlito"/>
              </a:rPr>
              <a:t> </a:t>
            </a:r>
            <a:r>
              <a:rPr lang="en-US" sz="2400" dirty="0">
                <a:solidFill>
                  <a:srgbClr val="0070C0"/>
                </a:solidFill>
                <a:latin typeface="Carlito"/>
                <a:cs typeface="Carlito"/>
              </a:rPr>
              <a:t>v1.1</a:t>
            </a:r>
          </a:p>
          <a:p>
            <a:pPr marL="12700" marR="5080">
              <a:lnSpc>
                <a:spcPct val="91800"/>
              </a:lnSpc>
              <a:spcBef>
                <a:spcPts val="1400"/>
              </a:spcBef>
            </a:pPr>
            <a:r>
              <a:rPr lang="en-US" sz="2400" spc="-40" dirty="0">
                <a:solidFill>
                  <a:srgbClr val="0070C0"/>
                </a:solidFill>
                <a:latin typeface="Carlito"/>
                <a:cs typeface="Carlito"/>
              </a:rPr>
              <a:t>Average </a:t>
            </a:r>
            <a:r>
              <a:rPr lang="en-US" sz="2400" spc="-10" dirty="0">
                <a:solidFill>
                  <a:srgbClr val="0070C0"/>
                </a:solidFill>
                <a:latin typeface="Carlito"/>
                <a:cs typeface="Carlito"/>
              </a:rPr>
              <a:t>payload </a:t>
            </a:r>
            <a:r>
              <a:rPr lang="en-US" sz="2400" spc="-5" dirty="0">
                <a:solidFill>
                  <a:srgbClr val="0070C0"/>
                </a:solidFill>
                <a:latin typeface="Carlito"/>
                <a:cs typeface="Carlito"/>
              </a:rPr>
              <a:t>mass of  </a:t>
            </a:r>
            <a:r>
              <a:rPr lang="en-US" sz="2400" dirty="0">
                <a:solidFill>
                  <a:srgbClr val="0070C0"/>
                </a:solidFill>
                <a:latin typeface="Carlito"/>
                <a:cs typeface="Carlito"/>
              </a:rPr>
              <a:t>F9 1.1 </a:t>
            </a:r>
            <a:r>
              <a:rPr lang="en-US" sz="2400" spc="-5" dirty="0">
                <a:solidFill>
                  <a:srgbClr val="0070C0"/>
                </a:solidFill>
                <a:latin typeface="Carlito"/>
                <a:cs typeface="Carlito"/>
              </a:rPr>
              <a:t>is on </a:t>
            </a:r>
            <a:r>
              <a:rPr lang="en-US" sz="2400" dirty="0">
                <a:solidFill>
                  <a:srgbClr val="0070C0"/>
                </a:solidFill>
                <a:latin typeface="Carlito"/>
                <a:cs typeface="Carlito"/>
              </a:rPr>
              <a:t>the </a:t>
            </a:r>
            <a:r>
              <a:rPr lang="en-US" sz="2400" spc="-5" dirty="0">
                <a:solidFill>
                  <a:srgbClr val="0070C0"/>
                </a:solidFill>
                <a:latin typeface="Carlito"/>
                <a:cs typeface="Carlito"/>
              </a:rPr>
              <a:t>low </a:t>
            </a:r>
            <a:r>
              <a:rPr lang="en-US" sz="2400" dirty="0">
                <a:solidFill>
                  <a:srgbClr val="0070C0"/>
                </a:solidFill>
                <a:latin typeface="Carlito"/>
                <a:cs typeface="Carlito"/>
              </a:rPr>
              <a:t>end</a:t>
            </a:r>
            <a:r>
              <a:rPr lang="en-US" sz="2400" spc="-235" dirty="0">
                <a:solidFill>
                  <a:srgbClr val="0070C0"/>
                </a:solidFill>
                <a:latin typeface="Carlito"/>
                <a:cs typeface="Carlito"/>
              </a:rPr>
              <a:t> </a:t>
            </a:r>
            <a:r>
              <a:rPr lang="en-US" sz="2400" spc="-5" dirty="0">
                <a:solidFill>
                  <a:srgbClr val="0070C0"/>
                </a:solidFill>
                <a:latin typeface="Carlito"/>
                <a:cs typeface="Carlito"/>
              </a:rPr>
              <a:t>of  our </a:t>
            </a:r>
            <a:r>
              <a:rPr lang="en-US" sz="2400" spc="-10" dirty="0">
                <a:solidFill>
                  <a:srgbClr val="0070C0"/>
                </a:solidFill>
                <a:latin typeface="Carlito"/>
                <a:cs typeface="Carlito"/>
              </a:rPr>
              <a:t>payload </a:t>
            </a:r>
            <a:r>
              <a:rPr lang="en-US" sz="2400" spc="-5" dirty="0">
                <a:solidFill>
                  <a:srgbClr val="0070C0"/>
                </a:solidFill>
                <a:latin typeface="Carlito"/>
                <a:cs typeface="Carlito"/>
              </a:rPr>
              <a:t>mass</a:t>
            </a:r>
            <a:r>
              <a:rPr lang="en-US" sz="2400" spc="-114" dirty="0">
                <a:solidFill>
                  <a:srgbClr val="0070C0"/>
                </a:solidFill>
                <a:latin typeface="Carlito"/>
                <a:cs typeface="Carlito"/>
              </a:rPr>
              <a:t> </a:t>
            </a:r>
            <a:r>
              <a:rPr lang="en-US" sz="2400" spc="-20" dirty="0">
                <a:solidFill>
                  <a:srgbClr val="0070C0"/>
                </a:solidFill>
                <a:latin typeface="Carlito"/>
                <a:cs typeface="Carlito"/>
              </a:rPr>
              <a:t>range</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1803"/>
            <a:ext cx="9745589" cy="155540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0070C0"/>
                </a:solidFill>
                <a:latin typeface="Carlito"/>
                <a:cs typeface="Carlito"/>
              </a:rPr>
              <a:t>This </a:t>
            </a:r>
            <a:r>
              <a:rPr lang="en-US" sz="2400" dirty="0">
                <a:solidFill>
                  <a:srgbClr val="0070C0"/>
                </a:solidFill>
                <a:latin typeface="Carlito"/>
                <a:cs typeface="Carlito"/>
              </a:rPr>
              <a:t>query </a:t>
            </a:r>
            <a:r>
              <a:rPr lang="en-US" sz="2400" spc="-5" dirty="0">
                <a:solidFill>
                  <a:srgbClr val="0070C0"/>
                </a:solidFill>
                <a:latin typeface="Carlito"/>
                <a:cs typeface="Carlito"/>
              </a:rPr>
              <a:t>returns </a:t>
            </a:r>
            <a:r>
              <a:rPr lang="en-US" sz="2400" dirty="0">
                <a:solidFill>
                  <a:srgbClr val="0070C0"/>
                </a:solidFill>
                <a:latin typeface="Carlito"/>
                <a:cs typeface="Carlito"/>
              </a:rPr>
              <a:t>the </a:t>
            </a:r>
            <a:r>
              <a:rPr lang="en-US" sz="2400" spc="-35" dirty="0">
                <a:solidFill>
                  <a:srgbClr val="0070C0"/>
                </a:solidFill>
                <a:latin typeface="Carlito"/>
                <a:cs typeface="Carlito"/>
              </a:rPr>
              <a:t>first  </a:t>
            </a:r>
            <a:r>
              <a:rPr lang="en-US" sz="2400" spc="-5" dirty="0">
                <a:solidFill>
                  <a:srgbClr val="0070C0"/>
                </a:solidFill>
                <a:latin typeface="Carlito"/>
                <a:cs typeface="Carlito"/>
              </a:rPr>
              <a:t>successful </a:t>
            </a:r>
            <a:r>
              <a:rPr lang="en-US" sz="2400" spc="-15" dirty="0">
                <a:solidFill>
                  <a:srgbClr val="0070C0"/>
                </a:solidFill>
                <a:latin typeface="Carlito"/>
                <a:cs typeface="Carlito"/>
              </a:rPr>
              <a:t>ground </a:t>
            </a:r>
            <a:r>
              <a:rPr lang="en-US" sz="2400" spc="-5" dirty="0">
                <a:solidFill>
                  <a:srgbClr val="0070C0"/>
                </a:solidFill>
                <a:latin typeface="Carlito"/>
                <a:cs typeface="Carlito"/>
              </a:rPr>
              <a:t>pad</a:t>
            </a:r>
            <a:r>
              <a:rPr lang="en-US" sz="2400" spc="-145" dirty="0">
                <a:solidFill>
                  <a:srgbClr val="0070C0"/>
                </a:solidFill>
                <a:latin typeface="Carlito"/>
                <a:cs typeface="Carlito"/>
              </a:rPr>
              <a:t> </a:t>
            </a:r>
            <a:r>
              <a:rPr lang="en-US" sz="2400" dirty="0">
                <a:solidFill>
                  <a:srgbClr val="0070C0"/>
                </a:solidFill>
                <a:latin typeface="Carlito"/>
                <a:cs typeface="Carlito"/>
              </a:rPr>
              <a:t>landing  </a:t>
            </a:r>
            <a:r>
              <a:rPr lang="en-US" sz="2400" spc="-25" dirty="0">
                <a:solidFill>
                  <a:srgbClr val="0070C0"/>
                </a:solidFill>
                <a:latin typeface="Carlito"/>
                <a:cs typeface="Carlito"/>
              </a:rPr>
              <a:t>date.</a:t>
            </a:r>
            <a:endParaRPr lang="en-US" sz="2400" dirty="0">
              <a:solidFill>
                <a:srgbClr val="0070C0"/>
              </a:solidFill>
              <a:latin typeface="Carlito"/>
              <a:cs typeface="Carlito"/>
            </a:endParaRPr>
          </a:p>
          <a:p>
            <a:pPr marL="12700">
              <a:lnSpc>
                <a:spcPts val="2300"/>
              </a:lnSpc>
              <a:spcBef>
                <a:spcPts val="1200"/>
              </a:spcBef>
            </a:pPr>
            <a:r>
              <a:rPr lang="en-US" sz="2400" spc="-35" dirty="0">
                <a:solidFill>
                  <a:srgbClr val="0070C0"/>
                </a:solidFill>
                <a:latin typeface="Carlito"/>
                <a:cs typeface="Carlito"/>
              </a:rPr>
              <a:t>First </a:t>
            </a:r>
            <a:r>
              <a:rPr lang="en-US" sz="2400" spc="-15" dirty="0">
                <a:solidFill>
                  <a:srgbClr val="0070C0"/>
                </a:solidFill>
                <a:latin typeface="Carlito"/>
                <a:cs typeface="Carlito"/>
              </a:rPr>
              <a:t>ground </a:t>
            </a:r>
            <a:r>
              <a:rPr lang="en-US" sz="2400" spc="-5" dirty="0">
                <a:solidFill>
                  <a:srgbClr val="0070C0"/>
                </a:solidFill>
                <a:latin typeface="Carlito"/>
                <a:cs typeface="Carlito"/>
              </a:rPr>
              <a:t>pad </a:t>
            </a:r>
            <a:r>
              <a:rPr lang="en-US" sz="2400" dirty="0">
                <a:solidFill>
                  <a:srgbClr val="0070C0"/>
                </a:solidFill>
                <a:latin typeface="Carlito"/>
                <a:cs typeface="Carlito"/>
              </a:rPr>
              <a:t>landing</a:t>
            </a:r>
            <a:r>
              <a:rPr lang="en-US" sz="2400" spc="-75" dirty="0">
                <a:solidFill>
                  <a:srgbClr val="0070C0"/>
                </a:solidFill>
                <a:latin typeface="Carlito"/>
                <a:cs typeface="Carlito"/>
              </a:rPr>
              <a:t> </a:t>
            </a:r>
            <a:r>
              <a:rPr lang="en-US" sz="2400" spc="-5" dirty="0" smtClean="0">
                <a:solidFill>
                  <a:srgbClr val="0070C0"/>
                </a:solidFill>
                <a:latin typeface="Carlito"/>
                <a:cs typeface="Carlito"/>
              </a:rPr>
              <a:t>wasn’t until </a:t>
            </a:r>
            <a:r>
              <a:rPr lang="en-US" sz="2400" dirty="0">
                <a:solidFill>
                  <a:srgbClr val="0070C0"/>
                </a:solidFill>
                <a:latin typeface="Carlito"/>
                <a:cs typeface="Carlito"/>
              </a:rPr>
              <a:t>the end </a:t>
            </a:r>
            <a:r>
              <a:rPr lang="en-US" sz="2400" spc="-5" dirty="0">
                <a:solidFill>
                  <a:srgbClr val="0070C0"/>
                </a:solidFill>
                <a:latin typeface="Carlito"/>
                <a:cs typeface="Carlito"/>
              </a:rPr>
              <a:t>of</a:t>
            </a:r>
            <a:r>
              <a:rPr lang="en-US" sz="2400" spc="-105" dirty="0">
                <a:solidFill>
                  <a:srgbClr val="0070C0"/>
                </a:solidFill>
                <a:latin typeface="Carlito"/>
                <a:cs typeface="Carlito"/>
              </a:rPr>
              <a:t> </a:t>
            </a:r>
            <a:r>
              <a:rPr lang="en-US" sz="2400" dirty="0">
                <a:solidFill>
                  <a:srgbClr val="0070C0"/>
                </a:solidFill>
                <a:latin typeface="Carlito"/>
                <a:cs typeface="Carlito"/>
              </a:rPr>
              <a:t>2015.</a:t>
            </a:r>
          </a:p>
          <a:p>
            <a:pPr marL="12700">
              <a:lnSpc>
                <a:spcPts val="2305"/>
              </a:lnSpc>
              <a:spcBef>
                <a:spcPts val="1200"/>
              </a:spcBef>
            </a:pPr>
            <a:r>
              <a:rPr lang="en-US" sz="2400" spc="-5" dirty="0">
                <a:solidFill>
                  <a:srgbClr val="0070C0"/>
                </a:solidFill>
                <a:latin typeface="Carlito"/>
                <a:cs typeface="Carlito"/>
              </a:rPr>
              <a:t>Successful </a:t>
            </a:r>
            <a:r>
              <a:rPr lang="en-US" sz="2400" dirty="0">
                <a:solidFill>
                  <a:srgbClr val="0070C0"/>
                </a:solidFill>
                <a:latin typeface="Carlito"/>
                <a:cs typeface="Carlito"/>
              </a:rPr>
              <a:t>landings in</a:t>
            </a:r>
            <a:r>
              <a:rPr lang="en-US" sz="2400" spc="-70" dirty="0">
                <a:solidFill>
                  <a:srgbClr val="0070C0"/>
                </a:solidFill>
                <a:latin typeface="Carlito"/>
                <a:cs typeface="Carlito"/>
              </a:rPr>
              <a:t> </a:t>
            </a:r>
            <a:r>
              <a:rPr lang="en-US" sz="2400" spc="-20" dirty="0" smtClean="0">
                <a:solidFill>
                  <a:srgbClr val="0070C0"/>
                </a:solidFill>
                <a:latin typeface="Carlito"/>
                <a:cs typeface="Carlito"/>
              </a:rPr>
              <a:t>general </a:t>
            </a:r>
            <a:r>
              <a:rPr lang="en-US" sz="2400" dirty="0" smtClean="0">
                <a:solidFill>
                  <a:srgbClr val="0070C0"/>
                </a:solidFill>
                <a:latin typeface="Carlito"/>
                <a:cs typeface="Carlito"/>
              </a:rPr>
              <a:t>appear </a:t>
            </a:r>
            <a:r>
              <a:rPr lang="en-US" sz="2400" spc="-20" dirty="0">
                <a:solidFill>
                  <a:srgbClr val="0070C0"/>
                </a:solidFill>
                <a:latin typeface="Carlito"/>
                <a:cs typeface="Carlito"/>
              </a:rPr>
              <a:t>starting</a:t>
            </a:r>
            <a:r>
              <a:rPr lang="en-US" sz="2400" spc="-5" dirty="0">
                <a:solidFill>
                  <a:srgbClr val="0070C0"/>
                </a:solidFill>
                <a:latin typeface="Carlito"/>
                <a:cs typeface="Carlito"/>
              </a:rPr>
              <a:t> </a:t>
            </a:r>
            <a:r>
              <a:rPr lang="en-US" sz="2400" dirty="0">
                <a:solidFill>
                  <a:srgbClr val="0070C0"/>
                </a:solidFill>
                <a:latin typeface="Carlito"/>
                <a:cs typeface="Carlito"/>
              </a:rPr>
              <a:t>2014.</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2053077" y="1549477"/>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6715"/>
            <a:ext cx="9745589" cy="1170248"/>
          </a:xfrm>
          <a:prstGeom prst="rect">
            <a:avLst/>
          </a:prstGeom>
        </p:spPr>
        <p:txBody>
          <a:bodyPr lIns="91440" tIns="45720" rIns="91440" bIns="45720" anchor="t">
            <a:normAutofit/>
          </a:bodyPr>
          <a:lstStyle/>
          <a:p>
            <a:pPr marL="12700" marR="5080">
              <a:lnSpc>
                <a:spcPct val="91700"/>
              </a:lnSpc>
              <a:spcBef>
                <a:spcPts val="300"/>
              </a:spcBef>
            </a:pPr>
            <a:r>
              <a:rPr lang="en-US" sz="2400" spc="-5" dirty="0">
                <a:solidFill>
                  <a:srgbClr val="0070C0"/>
                </a:solidFill>
                <a:latin typeface="Carlito"/>
                <a:cs typeface="Carlito"/>
              </a:rPr>
              <a:t>This </a:t>
            </a:r>
            <a:r>
              <a:rPr lang="en-US" sz="2400" dirty="0">
                <a:solidFill>
                  <a:srgbClr val="0070C0"/>
                </a:solidFill>
                <a:latin typeface="Carlito"/>
                <a:cs typeface="Carlito"/>
              </a:rPr>
              <a:t>query </a:t>
            </a:r>
            <a:r>
              <a:rPr lang="en-US" sz="2400" spc="-5" dirty="0">
                <a:solidFill>
                  <a:srgbClr val="0070C0"/>
                </a:solidFill>
                <a:latin typeface="Carlito"/>
                <a:cs typeface="Carlito"/>
              </a:rPr>
              <a:t>returns </a:t>
            </a:r>
            <a:r>
              <a:rPr lang="en-US" sz="2400" dirty="0">
                <a:solidFill>
                  <a:srgbClr val="0070C0"/>
                </a:solidFill>
                <a:latin typeface="Carlito"/>
                <a:cs typeface="Carlito"/>
              </a:rPr>
              <a:t>the </a:t>
            </a:r>
            <a:r>
              <a:rPr lang="en-US" sz="2400" spc="-20" dirty="0">
                <a:solidFill>
                  <a:srgbClr val="0070C0"/>
                </a:solidFill>
                <a:latin typeface="Carlito"/>
                <a:cs typeface="Carlito"/>
              </a:rPr>
              <a:t>four  booster </a:t>
            </a:r>
            <a:r>
              <a:rPr lang="en-US" sz="2400" spc="-25" dirty="0">
                <a:solidFill>
                  <a:srgbClr val="0070C0"/>
                </a:solidFill>
                <a:latin typeface="Carlito"/>
                <a:cs typeface="Carlito"/>
              </a:rPr>
              <a:t>versions </a:t>
            </a:r>
            <a:r>
              <a:rPr lang="en-US" sz="2400" spc="-5" dirty="0">
                <a:solidFill>
                  <a:srgbClr val="0070C0"/>
                </a:solidFill>
                <a:latin typeface="Carlito"/>
                <a:cs typeface="Carlito"/>
              </a:rPr>
              <a:t>that had  successful </a:t>
            </a:r>
            <a:r>
              <a:rPr lang="en-US" sz="2400" spc="-20" dirty="0">
                <a:solidFill>
                  <a:srgbClr val="0070C0"/>
                </a:solidFill>
                <a:latin typeface="Carlito"/>
                <a:cs typeface="Carlito"/>
              </a:rPr>
              <a:t>drone </a:t>
            </a:r>
            <a:r>
              <a:rPr lang="en-US" sz="2400" spc="-5" dirty="0">
                <a:solidFill>
                  <a:srgbClr val="0070C0"/>
                </a:solidFill>
                <a:latin typeface="Carlito"/>
                <a:cs typeface="Carlito"/>
              </a:rPr>
              <a:t>ship</a:t>
            </a:r>
            <a:r>
              <a:rPr lang="en-US" sz="2400" spc="-100" dirty="0">
                <a:solidFill>
                  <a:srgbClr val="0070C0"/>
                </a:solidFill>
                <a:latin typeface="Carlito"/>
                <a:cs typeface="Carlito"/>
              </a:rPr>
              <a:t> </a:t>
            </a:r>
            <a:r>
              <a:rPr lang="en-US" sz="2400" dirty="0">
                <a:solidFill>
                  <a:srgbClr val="0070C0"/>
                </a:solidFill>
                <a:latin typeface="Carlito"/>
                <a:cs typeface="Carlito"/>
              </a:rPr>
              <a:t>landings  and a </a:t>
            </a:r>
            <a:r>
              <a:rPr lang="en-US" sz="2400" spc="-5" dirty="0">
                <a:solidFill>
                  <a:srgbClr val="0070C0"/>
                </a:solidFill>
                <a:latin typeface="Carlito"/>
                <a:cs typeface="Carlito"/>
              </a:rPr>
              <a:t>payload mass between  </a:t>
            </a:r>
            <a:r>
              <a:rPr lang="en-US" sz="2400" dirty="0">
                <a:solidFill>
                  <a:srgbClr val="0070C0"/>
                </a:solidFill>
                <a:latin typeface="Carlito"/>
                <a:cs typeface="Carlito"/>
              </a:rPr>
              <a:t>4000 and 6000</a:t>
            </a:r>
            <a:r>
              <a:rPr lang="en-US" sz="2400" spc="-165" dirty="0">
                <a:solidFill>
                  <a:srgbClr val="0070C0"/>
                </a:solidFill>
                <a:latin typeface="Carlito"/>
                <a:cs typeface="Carlito"/>
              </a:rPr>
              <a:t> </a:t>
            </a:r>
            <a:r>
              <a:rPr lang="en-US" sz="2400" spc="-25" dirty="0" smtClean="0">
                <a:solidFill>
                  <a:srgbClr val="0070C0"/>
                </a:solidFill>
                <a:latin typeface="Carlito"/>
                <a:cs typeface="Carlito"/>
              </a:rPr>
              <a:t>non inclusively</a:t>
            </a:r>
            <a:r>
              <a:rPr lang="en-US" sz="2400" spc="-25" dirty="0">
                <a:solidFill>
                  <a:srgbClr val="0070C0"/>
                </a:solidFill>
                <a:latin typeface="Carlito"/>
                <a:cs typeface="Carlito"/>
              </a:rPr>
              <a:t>.</a:t>
            </a:r>
            <a:endParaRPr lang="en-US" sz="2400" dirty="0">
              <a:solidFill>
                <a:srgbClr val="0070C0"/>
              </a:solidFill>
              <a:latin typeface="Carlito"/>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1827816" y="2106557"/>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9705" y="1558977"/>
            <a:ext cx="11122702" cy="48682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700" marR="142875">
              <a:spcBef>
                <a:spcPts val="359"/>
              </a:spcBef>
              <a:tabLst>
                <a:tab pos="240665" algn="l"/>
                <a:tab pos="241300" algn="l"/>
              </a:tabLst>
            </a:pPr>
            <a:r>
              <a:rPr lang="en-US" sz="2200" spc="-20" dirty="0">
                <a:latin typeface="Carlito"/>
                <a:cs typeface="Carlito"/>
              </a:rPr>
              <a:t>- Utilized data from public SpaceX API and SpaceX Wikipedia page.</a:t>
            </a:r>
          </a:p>
          <a:p>
            <a:pPr marL="12700" marR="142875">
              <a:spcBef>
                <a:spcPts val="359"/>
              </a:spcBef>
              <a:tabLst>
                <a:tab pos="240665" algn="l"/>
                <a:tab pos="241300" algn="l"/>
              </a:tabLst>
            </a:pPr>
            <a:r>
              <a:rPr lang="en-US" sz="2200" spc="-20" dirty="0">
                <a:latin typeface="Carlito"/>
                <a:cs typeface="Carlito"/>
              </a:rPr>
              <a:t>- Introduced a 'class' column for categorizing successful landings.</a:t>
            </a:r>
          </a:p>
          <a:p>
            <a:pPr marL="12700" marR="142875">
              <a:spcBef>
                <a:spcPts val="359"/>
              </a:spcBef>
              <a:tabLst>
                <a:tab pos="240665" algn="l"/>
                <a:tab pos="241300" algn="l"/>
              </a:tabLst>
            </a:pPr>
            <a:r>
              <a:rPr lang="en-US" sz="2200" spc="-20" dirty="0">
                <a:latin typeface="Carlito"/>
                <a:cs typeface="Carlito"/>
              </a:rPr>
              <a:t>- Analyzed data using SQL, data visualization, Folium maps, and interactive dashboards.</a:t>
            </a:r>
          </a:p>
          <a:p>
            <a:pPr marL="12700" marR="142875">
              <a:spcBef>
                <a:spcPts val="359"/>
              </a:spcBef>
              <a:tabLst>
                <a:tab pos="240665" algn="l"/>
                <a:tab pos="241300" algn="l"/>
              </a:tabLst>
            </a:pPr>
            <a:r>
              <a:rPr lang="en-US" sz="2200" spc="-20" dirty="0">
                <a:latin typeface="Carlito"/>
                <a:cs typeface="Carlito"/>
              </a:rPr>
              <a:t>- Engineered features, one-hot encoded categorical variables, and standardized data.</a:t>
            </a:r>
          </a:p>
          <a:p>
            <a:pPr marL="12700" marR="142875">
              <a:spcBef>
                <a:spcPts val="359"/>
              </a:spcBef>
              <a:tabLst>
                <a:tab pos="240665" algn="l"/>
                <a:tab pos="241300" algn="l"/>
              </a:tabLst>
            </a:pPr>
            <a:r>
              <a:rPr lang="en-US" sz="2200" spc="-20" dirty="0">
                <a:latin typeface="Carlito"/>
                <a:cs typeface="Carlito"/>
              </a:rPr>
              <a:t>- Employed </a:t>
            </a:r>
            <a:r>
              <a:rPr lang="en-US" sz="2200" spc="-20" dirty="0" err="1">
                <a:latin typeface="Carlito"/>
                <a:cs typeface="Carlito"/>
              </a:rPr>
              <a:t>GridSearchCV</a:t>
            </a:r>
            <a:r>
              <a:rPr lang="en-US" sz="2200" spc="-20" dirty="0">
                <a:latin typeface="Carlito"/>
                <a:cs typeface="Carlito"/>
              </a:rPr>
              <a:t> to optimize machine learning algorithms, achieving around 83.33% accuracy.</a:t>
            </a:r>
          </a:p>
          <a:p>
            <a:pPr marL="12700" marR="142875">
              <a:spcBef>
                <a:spcPts val="359"/>
              </a:spcBef>
              <a:tabLst>
                <a:tab pos="240665" algn="l"/>
                <a:tab pos="241300" algn="l"/>
              </a:tabLst>
            </a:pPr>
            <a:r>
              <a:rPr lang="en-US" sz="2200" spc="-20" dirty="0">
                <a:latin typeface="Carlito"/>
                <a:cs typeface="Carlito"/>
              </a:rPr>
              <a:t>- Developed four machine learning models: Logistic Regression, SVM, Decision Tree, KNN.</a:t>
            </a:r>
          </a:p>
          <a:p>
            <a:pPr marL="12700" marR="142875">
              <a:spcBef>
                <a:spcPts val="359"/>
              </a:spcBef>
              <a:tabLst>
                <a:tab pos="240665" algn="l"/>
                <a:tab pos="241300" algn="l"/>
              </a:tabLst>
            </a:pPr>
            <a:r>
              <a:rPr lang="en-US" sz="2200" spc="-20" dirty="0">
                <a:latin typeface="Carlito"/>
                <a:cs typeface="Carlito"/>
              </a:rPr>
              <a:t>- Attained consistent 83.33% accuracy across models.</a:t>
            </a:r>
          </a:p>
          <a:p>
            <a:pPr marL="12700" marR="142875">
              <a:spcBef>
                <a:spcPts val="359"/>
              </a:spcBef>
              <a:tabLst>
                <a:tab pos="240665" algn="l"/>
                <a:tab pos="241300" algn="l"/>
              </a:tabLst>
            </a:pPr>
            <a:r>
              <a:rPr lang="en-US" sz="2200" spc="-20" dirty="0">
                <a:latin typeface="Carlito"/>
                <a:cs typeface="Carlito"/>
              </a:rPr>
              <a:t>- Models tended to overestimate successful landings.</a:t>
            </a:r>
          </a:p>
          <a:p>
            <a:pPr marL="12700" marR="142875">
              <a:spcBef>
                <a:spcPts val="359"/>
              </a:spcBef>
              <a:tabLst>
                <a:tab pos="240665" algn="l"/>
                <a:tab pos="241300" algn="l"/>
              </a:tabLst>
            </a:pPr>
            <a:r>
              <a:rPr lang="en-US" sz="2200" spc="-20" dirty="0">
                <a:latin typeface="Carlito"/>
                <a:cs typeface="Carlito"/>
              </a:rPr>
              <a:t>- Dataset enrichment needed for improved model performance and precision.</a:t>
            </a:r>
            <a:endParaRPr lang="en-US" sz="2200" dirty="0">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6816" y="4766873"/>
            <a:ext cx="11421990" cy="1964726"/>
          </a:xfrm>
          <a:prstGeom prst="rect">
            <a:avLst/>
          </a:prstGeom>
        </p:spPr>
        <p:txBody>
          <a:bodyPr>
            <a:normAutofit fontScale="85000" lnSpcReduction="10000"/>
          </a:bodyPr>
          <a:lstStyle/>
          <a:p>
            <a:pPr marL="12700">
              <a:lnSpc>
                <a:spcPts val="2305"/>
              </a:lnSpc>
              <a:spcBef>
                <a:spcPts val="105"/>
              </a:spcBef>
            </a:pPr>
            <a:r>
              <a:rPr lang="en-US" sz="2400" spc="-5" dirty="0">
                <a:solidFill>
                  <a:srgbClr val="0070C0"/>
                </a:solidFill>
                <a:latin typeface="Carlito"/>
                <a:cs typeface="Carlito"/>
              </a:rPr>
              <a:t>This </a:t>
            </a:r>
            <a:r>
              <a:rPr lang="en-US" sz="2400" dirty="0">
                <a:solidFill>
                  <a:srgbClr val="0070C0"/>
                </a:solidFill>
                <a:latin typeface="Carlito"/>
                <a:cs typeface="Carlito"/>
              </a:rPr>
              <a:t>query </a:t>
            </a:r>
            <a:r>
              <a:rPr lang="en-US" sz="2400" spc="-5" dirty="0">
                <a:solidFill>
                  <a:srgbClr val="0070C0"/>
                </a:solidFill>
                <a:latin typeface="Carlito"/>
                <a:cs typeface="Carlito"/>
              </a:rPr>
              <a:t>returns </a:t>
            </a:r>
            <a:r>
              <a:rPr lang="en-US" sz="2400" dirty="0">
                <a:solidFill>
                  <a:srgbClr val="0070C0"/>
                </a:solidFill>
                <a:latin typeface="Carlito"/>
                <a:cs typeface="Carlito"/>
              </a:rPr>
              <a:t>a </a:t>
            </a:r>
            <a:r>
              <a:rPr lang="en-US" sz="2400" spc="-15" dirty="0">
                <a:solidFill>
                  <a:srgbClr val="0070C0"/>
                </a:solidFill>
                <a:latin typeface="Carlito"/>
                <a:cs typeface="Carlito"/>
              </a:rPr>
              <a:t>count </a:t>
            </a:r>
            <a:r>
              <a:rPr lang="en-US" sz="2400" spc="-5" dirty="0">
                <a:solidFill>
                  <a:srgbClr val="0070C0"/>
                </a:solidFill>
                <a:latin typeface="Carlito"/>
                <a:cs typeface="Carlito"/>
              </a:rPr>
              <a:t>of</a:t>
            </a:r>
            <a:r>
              <a:rPr lang="en-US" sz="2400" spc="-140" dirty="0">
                <a:solidFill>
                  <a:srgbClr val="0070C0"/>
                </a:solidFill>
                <a:latin typeface="Carlito"/>
                <a:cs typeface="Carlito"/>
              </a:rPr>
              <a:t> </a:t>
            </a:r>
            <a:r>
              <a:rPr lang="en-US" sz="2400" dirty="0" smtClean="0">
                <a:solidFill>
                  <a:srgbClr val="0070C0"/>
                </a:solidFill>
                <a:latin typeface="Carlito"/>
                <a:cs typeface="Carlito"/>
              </a:rPr>
              <a:t>each </a:t>
            </a:r>
            <a:r>
              <a:rPr lang="en-US" sz="2400" spc="-5" dirty="0" smtClean="0">
                <a:solidFill>
                  <a:srgbClr val="0070C0"/>
                </a:solidFill>
                <a:latin typeface="Carlito"/>
                <a:cs typeface="Carlito"/>
              </a:rPr>
              <a:t>mission</a:t>
            </a:r>
            <a:r>
              <a:rPr lang="en-US" sz="2400" spc="-10" dirty="0" smtClean="0">
                <a:solidFill>
                  <a:srgbClr val="0070C0"/>
                </a:solidFill>
                <a:latin typeface="Carlito"/>
                <a:cs typeface="Carlito"/>
              </a:rPr>
              <a:t> </a:t>
            </a:r>
            <a:r>
              <a:rPr lang="en-US" sz="2400" spc="-15" dirty="0">
                <a:solidFill>
                  <a:srgbClr val="0070C0"/>
                </a:solidFill>
                <a:latin typeface="Carlito"/>
                <a:cs typeface="Carlito"/>
              </a:rPr>
              <a:t>outcome.</a:t>
            </a:r>
            <a:endParaRPr lang="en-US" sz="2400" dirty="0">
              <a:solidFill>
                <a:srgbClr val="0070C0"/>
              </a:solidFill>
              <a:latin typeface="Carlito"/>
              <a:cs typeface="Carlito"/>
            </a:endParaRPr>
          </a:p>
          <a:p>
            <a:pPr marL="12700" marR="83820">
              <a:lnSpc>
                <a:spcPts val="2200"/>
              </a:lnSpc>
              <a:spcBef>
                <a:spcPts val="1440"/>
              </a:spcBef>
            </a:pPr>
            <a:r>
              <a:rPr lang="en-US" sz="2400" dirty="0">
                <a:solidFill>
                  <a:srgbClr val="0070C0"/>
                </a:solidFill>
                <a:latin typeface="Carlito"/>
                <a:cs typeface="Carlito"/>
              </a:rPr>
              <a:t>SpaceX </a:t>
            </a:r>
            <a:r>
              <a:rPr lang="en-US" sz="2400" spc="-5" dirty="0">
                <a:solidFill>
                  <a:srgbClr val="0070C0"/>
                </a:solidFill>
                <a:latin typeface="Carlito"/>
                <a:cs typeface="Carlito"/>
              </a:rPr>
              <a:t>appears </a:t>
            </a:r>
            <a:r>
              <a:rPr lang="en-US" sz="2400" spc="-20" dirty="0">
                <a:solidFill>
                  <a:srgbClr val="0070C0"/>
                </a:solidFill>
                <a:latin typeface="Carlito"/>
                <a:cs typeface="Carlito"/>
              </a:rPr>
              <a:t>to </a:t>
            </a:r>
            <a:r>
              <a:rPr lang="en-US" sz="2400" spc="-5" dirty="0">
                <a:solidFill>
                  <a:srgbClr val="0070C0"/>
                </a:solidFill>
                <a:latin typeface="Carlito"/>
                <a:cs typeface="Carlito"/>
              </a:rPr>
              <a:t>achieve </a:t>
            </a:r>
            <a:r>
              <a:rPr lang="en-US" sz="2400" dirty="0">
                <a:solidFill>
                  <a:srgbClr val="0070C0"/>
                </a:solidFill>
                <a:latin typeface="Carlito"/>
                <a:cs typeface="Carlito"/>
              </a:rPr>
              <a:t>its  </a:t>
            </a:r>
            <a:r>
              <a:rPr lang="en-US" sz="2400" spc="-5" dirty="0">
                <a:solidFill>
                  <a:srgbClr val="0070C0"/>
                </a:solidFill>
                <a:latin typeface="Carlito"/>
                <a:cs typeface="Carlito"/>
              </a:rPr>
              <a:t>mission </a:t>
            </a:r>
            <a:r>
              <a:rPr lang="en-US" sz="2400" spc="-20" dirty="0">
                <a:solidFill>
                  <a:srgbClr val="0070C0"/>
                </a:solidFill>
                <a:latin typeface="Carlito"/>
                <a:cs typeface="Carlito"/>
              </a:rPr>
              <a:t>outcome </a:t>
            </a:r>
            <a:r>
              <a:rPr lang="en-US" sz="2400" spc="-5" dirty="0">
                <a:solidFill>
                  <a:srgbClr val="0070C0"/>
                </a:solidFill>
                <a:latin typeface="Carlito"/>
                <a:cs typeface="Carlito"/>
              </a:rPr>
              <a:t>nearly </a:t>
            </a:r>
            <a:r>
              <a:rPr lang="en-US" sz="2400" dirty="0">
                <a:solidFill>
                  <a:srgbClr val="0070C0"/>
                </a:solidFill>
                <a:latin typeface="Carlito"/>
                <a:cs typeface="Carlito"/>
              </a:rPr>
              <a:t>99% </a:t>
            </a:r>
            <a:r>
              <a:rPr lang="en-US" sz="2400" spc="-5" dirty="0">
                <a:solidFill>
                  <a:srgbClr val="0070C0"/>
                </a:solidFill>
                <a:latin typeface="Carlito"/>
                <a:cs typeface="Carlito"/>
              </a:rPr>
              <a:t>of</a:t>
            </a:r>
            <a:r>
              <a:rPr lang="en-US" sz="2400" spc="-100" dirty="0">
                <a:solidFill>
                  <a:srgbClr val="0070C0"/>
                </a:solidFill>
                <a:latin typeface="Carlito"/>
                <a:cs typeface="Carlito"/>
              </a:rPr>
              <a:t> </a:t>
            </a:r>
            <a:r>
              <a:rPr lang="en-US" sz="2400" dirty="0">
                <a:solidFill>
                  <a:srgbClr val="0070C0"/>
                </a:solidFill>
                <a:latin typeface="Carlito"/>
                <a:cs typeface="Carlito"/>
              </a:rPr>
              <a:t>the  </a:t>
            </a:r>
            <a:r>
              <a:rPr lang="en-US" sz="2400" spc="-5" dirty="0">
                <a:solidFill>
                  <a:srgbClr val="0070C0"/>
                </a:solidFill>
                <a:latin typeface="Carlito"/>
                <a:cs typeface="Carlito"/>
              </a:rPr>
              <a:t>time.</a:t>
            </a:r>
            <a:endParaRPr lang="en-US" sz="2400" dirty="0">
              <a:solidFill>
                <a:srgbClr val="0070C0"/>
              </a:solidFill>
              <a:latin typeface="Carlito"/>
              <a:cs typeface="Carlito"/>
            </a:endParaRPr>
          </a:p>
          <a:p>
            <a:pPr marL="12700">
              <a:lnSpc>
                <a:spcPts val="2305"/>
              </a:lnSpc>
              <a:spcBef>
                <a:spcPts val="1150"/>
              </a:spcBef>
            </a:pPr>
            <a:r>
              <a:rPr lang="en-US" sz="2400" spc="-5" dirty="0">
                <a:solidFill>
                  <a:srgbClr val="0070C0"/>
                </a:solidFill>
                <a:latin typeface="Carlito"/>
                <a:cs typeface="Carlito"/>
              </a:rPr>
              <a:t>This </a:t>
            </a:r>
            <a:r>
              <a:rPr lang="en-US" sz="2400" dirty="0">
                <a:solidFill>
                  <a:srgbClr val="0070C0"/>
                </a:solidFill>
                <a:latin typeface="Carlito"/>
                <a:cs typeface="Carlito"/>
              </a:rPr>
              <a:t>means </a:t>
            </a:r>
            <a:r>
              <a:rPr lang="en-US" sz="2400" spc="-5" dirty="0">
                <a:solidFill>
                  <a:srgbClr val="0070C0"/>
                </a:solidFill>
                <a:latin typeface="Carlito"/>
                <a:cs typeface="Carlito"/>
              </a:rPr>
              <a:t>that </a:t>
            </a:r>
            <a:r>
              <a:rPr lang="en-US" sz="2400" spc="-20" dirty="0">
                <a:solidFill>
                  <a:srgbClr val="0070C0"/>
                </a:solidFill>
                <a:latin typeface="Carlito"/>
                <a:cs typeface="Carlito"/>
              </a:rPr>
              <a:t>most </a:t>
            </a:r>
            <a:r>
              <a:rPr lang="en-US" sz="2400" dirty="0">
                <a:solidFill>
                  <a:srgbClr val="0070C0"/>
                </a:solidFill>
                <a:latin typeface="Carlito"/>
                <a:cs typeface="Carlito"/>
              </a:rPr>
              <a:t>of the</a:t>
            </a:r>
            <a:r>
              <a:rPr lang="en-US" sz="2400" spc="-85" dirty="0">
                <a:solidFill>
                  <a:srgbClr val="0070C0"/>
                </a:solidFill>
                <a:latin typeface="Carlito"/>
                <a:cs typeface="Carlito"/>
              </a:rPr>
              <a:t> </a:t>
            </a:r>
            <a:r>
              <a:rPr lang="en-US" sz="2400" spc="-5" dirty="0" smtClean="0">
                <a:solidFill>
                  <a:srgbClr val="0070C0"/>
                </a:solidFill>
                <a:latin typeface="Carlito"/>
                <a:cs typeface="Carlito"/>
              </a:rPr>
              <a:t>landing</a:t>
            </a:r>
            <a:r>
              <a:rPr lang="en-US" sz="2400" dirty="0" smtClean="0">
                <a:solidFill>
                  <a:srgbClr val="0070C0"/>
                </a:solidFill>
                <a:latin typeface="Carlito"/>
                <a:cs typeface="Carlito"/>
              </a:rPr>
              <a:t> failures</a:t>
            </a:r>
            <a:r>
              <a:rPr lang="en-US" sz="2400" spc="-20" dirty="0" smtClean="0">
                <a:solidFill>
                  <a:srgbClr val="0070C0"/>
                </a:solidFill>
                <a:latin typeface="Carlito"/>
                <a:cs typeface="Carlito"/>
              </a:rPr>
              <a:t> </a:t>
            </a:r>
            <a:r>
              <a:rPr lang="en-US" sz="2400" spc="-20" dirty="0">
                <a:solidFill>
                  <a:srgbClr val="0070C0"/>
                </a:solidFill>
                <a:latin typeface="Carlito"/>
                <a:cs typeface="Carlito"/>
              </a:rPr>
              <a:t>are</a:t>
            </a:r>
            <a:r>
              <a:rPr lang="en-US" sz="2400" spc="40" dirty="0">
                <a:solidFill>
                  <a:srgbClr val="0070C0"/>
                </a:solidFill>
                <a:latin typeface="Carlito"/>
                <a:cs typeface="Carlito"/>
              </a:rPr>
              <a:t> </a:t>
            </a:r>
            <a:r>
              <a:rPr lang="en-US" sz="2400" spc="-5" dirty="0">
                <a:solidFill>
                  <a:srgbClr val="0070C0"/>
                </a:solidFill>
                <a:latin typeface="Carlito"/>
                <a:cs typeface="Carlito"/>
              </a:rPr>
              <a:t>intended.</a:t>
            </a:r>
            <a:endParaRPr lang="en-US" sz="2400" dirty="0">
              <a:solidFill>
                <a:srgbClr val="0070C0"/>
              </a:solidFill>
              <a:latin typeface="Carlito"/>
              <a:cs typeface="Carlito"/>
            </a:endParaRPr>
          </a:p>
          <a:p>
            <a:pPr marL="12700" marR="337185">
              <a:lnSpc>
                <a:spcPts val="2200"/>
              </a:lnSpc>
              <a:spcBef>
                <a:spcPts val="1440"/>
              </a:spcBef>
            </a:pPr>
            <a:r>
              <a:rPr lang="en-US" sz="2400" spc="-40" dirty="0">
                <a:solidFill>
                  <a:srgbClr val="0070C0"/>
                </a:solidFill>
                <a:latin typeface="Carlito"/>
                <a:cs typeface="Carlito"/>
              </a:rPr>
              <a:t>Interestingly, </a:t>
            </a:r>
            <a:r>
              <a:rPr lang="en-US" sz="2400" spc="-5" dirty="0">
                <a:solidFill>
                  <a:srgbClr val="0070C0"/>
                </a:solidFill>
                <a:latin typeface="Carlito"/>
                <a:cs typeface="Carlito"/>
              </a:rPr>
              <a:t>one </a:t>
            </a:r>
            <a:r>
              <a:rPr lang="en-US" sz="2400" dirty="0">
                <a:solidFill>
                  <a:srgbClr val="0070C0"/>
                </a:solidFill>
                <a:latin typeface="Carlito"/>
                <a:cs typeface="Carlito"/>
              </a:rPr>
              <a:t>launch </a:t>
            </a:r>
            <a:r>
              <a:rPr lang="en-US" sz="2400" spc="-5" dirty="0">
                <a:solidFill>
                  <a:srgbClr val="0070C0"/>
                </a:solidFill>
                <a:latin typeface="Carlito"/>
                <a:cs typeface="Carlito"/>
              </a:rPr>
              <a:t>has </a:t>
            </a:r>
            <a:r>
              <a:rPr lang="en-US" sz="2400" dirty="0">
                <a:solidFill>
                  <a:srgbClr val="0070C0"/>
                </a:solidFill>
                <a:latin typeface="Carlito"/>
                <a:cs typeface="Carlito"/>
              </a:rPr>
              <a:t>an  unclear </a:t>
            </a:r>
            <a:r>
              <a:rPr lang="en-US" sz="2400" spc="-10" dirty="0">
                <a:solidFill>
                  <a:srgbClr val="0070C0"/>
                </a:solidFill>
                <a:latin typeface="Carlito"/>
                <a:cs typeface="Carlito"/>
              </a:rPr>
              <a:t>payload </a:t>
            </a:r>
            <a:r>
              <a:rPr lang="en-US" sz="2400" spc="-25" dirty="0">
                <a:solidFill>
                  <a:srgbClr val="0070C0"/>
                </a:solidFill>
                <a:latin typeface="Carlito"/>
                <a:cs typeface="Carlito"/>
              </a:rPr>
              <a:t>status </a:t>
            </a:r>
            <a:r>
              <a:rPr lang="en-US" sz="2400" dirty="0">
                <a:solidFill>
                  <a:srgbClr val="0070C0"/>
                </a:solidFill>
                <a:latin typeface="Carlito"/>
                <a:cs typeface="Carlito"/>
              </a:rPr>
              <a:t>and  </a:t>
            </a:r>
            <a:r>
              <a:rPr lang="en-US" sz="2400" spc="-20" dirty="0">
                <a:solidFill>
                  <a:srgbClr val="0070C0"/>
                </a:solidFill>
                <a:latin typeface="Carlito"/>
                <a:cs typeface="Carlito"/>
              </a:rPr>
              <a:t>unfortunately </a:t>
            </a:r>
            <a:r>
              <a:rPr lang="en-US" sz="2400" spc="-5" dirty="0">
                <a:solidFill>
                  <a:srgbClr val="0070C0"/>
                </a:solidFill>
                <a:latin typeface="Carlito"/>
                <a:cs typeface="Carlito"/>
              </a:rPr>
              <a:t>one </a:t>
            </a:r>
            <a:r>
              <a:rPr lang="en-US" sz="2400" spc="-20" dirty="0">
                <a:solidFill>
                  <a:srgbClr val="0070C0"/>
                </a:solidFill>
                <a:latin typeface="Carlito"/>
                <a:cs typeface="Carlito"/>
              </a:rPr>
              <a:t>failed </a:t>
            </a:r>
            <a:r>
              <a:rPr lang="en-US" sz="2400" spc="-5" dirty="0">
                <a:solidFill>
                  <a:srgbClr val="0070C0"/>
                </a:solidFill>
                <a:latin typeface="Carlito"/>
                <a:cs typeface="Carlito"/>
              </a:rPr>
              <a:t>in</a:t>
            </a:r>
            <a:r>
              <a:rPr lang="en-US" sz="2400" spc="-40" dirty="0">
                <a:solidFill>
                  <a:srgbClr val="0070C0"/>
                </a:solidFill>
                <a:latin typeface="Carlito"/>
                <a:cs typeface="Carlito"/>
              </a:rPr>
              <a:t> </a:t>
            </a:r>
            <a:r>
              <a:rPr lang="en-US" sz="2400" spc="-15" dirty="0">
                <a:solidFill>
                  <a:srgbClr val="0070C0"/>
                </a:solidFill>
                <a:latin typeface="Carlito"/>
                <a:cs typeface="Carlito"/>
              </a:rPr>
              <a:t>flight.</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1289303" y="1325682"/>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5514" y="1890791"/>
            <a:ext cx="4849317" cy="3863289"/>
          </a:xfrm>
          <a:prstGeom prst="rect">
            <a:avLst/>
          </a:prstGeom>
        </p:spPr>
        <p:txBody>
          <a:bodyPr>
            <a:normAutofit/>
          </a:bodyPr>
          <a:lstStyle/>
          <a:p>
            <a:pPr marL="355600" marR="5080" indent="-342900">
              <a:lnSpc>
                <a:spcPct val="90100"/>
              </a:lnSpc>
              <a:spcBef>
                <a:spcPts val="340"/>
              </a:spcBef>
            </a:pPr>
            <a:r>
              <a:rPr lang="en-US" sz="2400" spc="-5" dirty="0">
                <a:solidFill>
                  <a:srgbClr val="0070C0"/>
                </a:solidFill>
                <a:latin typeface="Carlito"/>
                <a:cs typeface="Carlito"/>
              </a:rPr>
              <a:t>The query identifies F9 B5 B10xx.x booster versions that transported the maximum 15600 kg payload mass, suggesting a strong correlation</a:t>
            </a:r>
            <a:r>
              <a:rPr lang="en-US" sz="2400" spc="-5" dirty="0" smtClean="0">
                <a:solidFill>
                  <a:srgbClr val="0070C0"/>
                </a:solidFill>
                <a:latin typeface="Carlito"/>
                <a:cs typeface="Carlito"/>
              </a:rPr>
              <a:t>.</a:t>
            </a:r>
          </a:p>
          <a:p>
            <a:pPr marL="12700" marR="5080" indent="0">
              <a:lnSpc>
                <a:spcPct val="90100"/>
              </a:lnSpc>
              <a:spcBef>
                <a:spcPts val="340"/>
              </a:spcBef>
              <a:buNone/>
            </a:pPr>
            <a:endParaRPr lang="en-US" sz="2400" spc="-5" dirty="0">
              <a:solidFill>
                <a:srgbClr val="0070C0"/>
              </a:solidFill>
              <a:latin typeface="Carlito"/>
              <a:cs typeface="Carlito"/>
            </a:endParaRPr>
          </a:p>
          <a:p>
            <a:pPr marL="12700" marR="5080">
              <a:lnSpc>
                <a:spcPct val="90100"/>
              </a:lnSpc>
              <a:spcBef>
                <a:spcPts val="340"/>
              </a:spcBef>
            </a:pPr>
            <a:r>
              <a:rPr lang="en-US" sz="2400" spc="-5" dirty="0" smtClean="0">
                <a:solidFill>
                  <a:srgbClr val="0070C0"/>
                </a:solidFill>
                <a:latin typeface="Carlito"/>
                <a:cs typeface="Carlito"/>
              </a:rPr>
              <a:t> These similar booster versions strongly imply that the choice of booster version relates to the payload mass requirement.</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p:cNvSpPr/>
          <p:nvPr/>
        </p:nvSpPr>
        <p:spPr>
          <a:xfrm>
            <a:off x="328535" y="1379463"/>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1901"/>
            <a:ext cx="10515601" cy="1455061"/>
          </a:xfrm>
          <a:prstGeom prst="rect">
            <a:avLst/>
          </a:prstGeom>
        </p:spPr>
        <p:txBody>
          <a:bodyPr lIns="91440" tIns="45720" rIns="91440" bIns="45720" anchor="t">
            <a:normAutofit/>
          </a:bodyPr>
          <a:lstStyle/>
          <a:p>
            <a:pPr marL="355600" marR="5080" indent="-342900">
              <a:spcBef>
                <a:spcPts val="340"/>
              </a:spcBef>
            </a:pPr>
            <a:r>
              <a:rPr lang="en-US" sz="2400" spc="-5" dirty="0">
                <a:solidFill>
                  <a:srgbClr val="0070C0"/>
                </a:solidFill>
                <a:latin typeface="Carlito"/>
                <a:cs typeface="Carlito"/>
              </a:rPr>
              <a:t>Query retrieves details of 2015 launches: Month, Landing Outcome, Booster Version, Payload Mass (kg), and Launch site. Specifically focuses on stage 1 failures to land on drone ship</a:t>
            </a:r>
            <a:r>
              <a:rPr lang="en-US" sz="2400" spc="-5" dirty="0" smtClean="0">
                <a:solidFill>
                  <a:srgbClr val="0070C0"/>
                </a:solidFill>
                <a:latin typeface="Carlito"/>
                <a:cs typeface="Carlito"/>
              </a:rPr>
              <a:t>.</a:t>
            </a:r>
            <a:endParaRPr lang="en-US" sz="2400" spc="-5" dirty="0">
              <a:solidFill>
                <a:srgbClr val="0070C0"/>
              </a:solidFill>
              <a:latin typeface="Carlito"/>
              <a:cs typeface="Carlito"/>
            </a:endParaRPr>
          </a:p>
          <a:p>
            <a:pPr marL="12700" marR="5080">
              <a:spcBef>
                <a:spcPts val="340"/>
              </a:spcBef>
            </a:pPr>
            <a:r>
              <a:rPr lang="en-US" sz="2400" spc="-5" dirty="0" smtClean="0">
                <a:solidFill>
                  <a:srgbClr val="0070C0"/>
                </a:solidFill>
                <a:latin typeface="Carlito"/>
                <a:cs typeface="Carlito"/>
              </a:rPr>
              <a:t>Identifies </a:t>
            </a:r>
            <a:r>
              <a:rPr lang="en-US" sz="2400" spc="-5" dirty="0">
                <a:solidFill>
                  <a:srgbClr val="0070C0"/>
                </a:solidFill>
                <a:latin typeface="Carlito"/>
                <a:cs typeface="Carlito"/>
              </a:rPr>
              <a:t>two instances of such failures in 2015.</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p:cNvSpPr/>
          <p:nvPr/>
        </p:nvSpPr>
        <p:spPr>
          <a:xfrm>
            <a:off x="1589682" y="1866194"/>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5300" y="3994370"/>
            <a:ext cx="10382672" cy="1455061"/>
          </a:xfrm>
          <a:prstGeom prst="rect">
            <a:avLst/>
          </a:prstGeom>
        </p:spPr>
        <p:txBody>
          <a:bodyPr lIns="91440" tIns="45720" rIns="91440" bIns="45720" anchor="t"/>
          <a:lstStyle/>
          <a:p>
            <a:pPr marL="355600" marR="5080" indent="-342900">
              <a:lnSpc>
                <a:spcPct val="91800"/>
              </a:lnSpc>
              <a:spcBef>
                <a:spcPts val="300"/>
              </a:spcBef>
            </a:pPr>
            <a:r>
              <a:rPr lang="en-US" sz="2400" spc="-5" dirty="0">
                <a:solidFill>
                  <a:srgbClr val="0070C0"/>
                </a:solidFill>
                <a:latin typeface="Carlito"/>
                <a:cs typeface="Carlito"/>
              </a:rPr>
              <a:t>The query provides a list of 8 successful landings between June 4, 2010, and March 20, 2017, including both drone ship and ground pad outcomes</a:t>
            </a:r>
            <a:r>
              <a:rPr lang="en-US" sz="2400" spc="-5" dirty="0" smtClean="0">
                <a:solidFill>
                  <a:srgbClr val="0070C0"/>
                </a:solidFill>
                <a:latin typeface="Carlito"/>
                <a:cs typeface="Carlito"/>
              </a:rPr>
              <a:t>.</a:t>
            </a:r>
            <a:endParaRPr lang="en-US" sz="2400" spc="-5" dirty="0">
              <a:solidFill>
                <a:srgbClr val="0070C0"/>
              </a:solidFill>
              <a:latin typeface="Carlito"/>
              <a:cs typeface="Carlito"/>
            </a:endParaRPr>
          </a:p>
          <a:p>
            <a:pPr marL="12700" marR="5080">
              <a:lnSpc>
                <a:spcPct val="91800"/>
              </a:lnSpc>
              <a:spcBef>
                <a:spcPts val="300"/>
              </a:spcBef>
            </a:pPr>
            <a:r>
              <a:rPr lang="en-US" sz="2400" spc="-5" dirty="0" smtClean="0">
                <a:solidFill>
                  <a:srgbClr val="0070C0"/>
                </a:solidFill>
                <a:latin typeface="Carlito"/>
                <a:cs typeface="Carlito"/>
              </a:rPr>
              <a:t> </a:t>
            </a:r>
            <a:r>
              <a:rPr lang="en-US" sz="2400" spc="-5" dirty="0">
                <a:solidFill>
                  <a:srgbClr val="0070C0"/>
                </a:solidFill>
                <a:latin typeface="Carlito"/>
                <a:cs typeface="Carlito"/>
              </a:rPr>
              <a:t>Launch sites are depicted on maps: the left map displays all sites on the US map, while the right map focuses on the two closely situated launch sites in Florida, all of which are near the ocean.</a:t>
            </a:r>
            <a:endParaRPr lang="en-US" sz="2400" dirty="0">
              <a:solidFill>
                <a:srgbClr val="0070C0"/>
              </a:solidFill>
              <a:latin typeface="Carlito"/>
              <a:cs typeface="Carlito"/>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p:cNvSpPr/>
          <p:nvPr/>
        </p:nvSpPr>
        <p:spPr>
          <a:xfrm>
            <a:off x="1542837" y="1595594"/>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26637"/>
            <a:ext cx="9745589" cy="1050326"/>
          </a:xfrm>
          <a:prstGeom prst="rect">
            <a:avLst/>
          </a:prstGeom>
        </p:spPr>
        <p:txBody>
          <a:bodyPr lIns="91440" tIns="45720" rIns="91440" bIns="45720" anchor="t">
            <a:normAutofit fontScale="85000" lnSpcReduction="10000"/>
          </a:bodyPr>
          <a:lstStyle/>
          <a:p>
            <a:pPr marL="12700" marR="5080">
              <a:lnSpc>
                <a:spcPts val="2290"/>
              </a:lnSpc>
              <a:spcBef>
                <a:spcPts val="270"/>
              </a:spcBef>
            </a:pPr>
            <a:r>
              <a:rPr lang="en-US" sz="2400" spc="-5" dirty="0" smtClean="0">
                <a:solidFill>
                  <a:srgbClr val="0070C0"/>
                </a:solidFill>
                <a:latin typeface="Carlito"/>
                <a:cs typeface="Carlito"/>
              </a:rPr>
              <a:t>The </a:t>
            </a:r>
            <a:r>
              <a:rPr lang="en-US" sz="2400" spc="-5" dirty="0">
                <a:solidFill>
                  <a:srgbClr val="0070C0"/>
                </a:solidFill>
                <a:latin typeface="Carlito"/>
                <a:cs typeface="Carlito"/>
              </a:rPr>
              <a:t>left map illustrates global launch sites in relation to the US map, while the right map specifically focuses on the close proximity of the two Florida launch sites.</a:t>
            </a:r>
          </a:p>
          <a:p>
            <a:pPr marL="12700" marR="5080">
              <a:lnSpc>
                <a:spcPts val="2290"/>
              </a:lnSpc>
              <a:spcBef>
                <a:spcPts val="270"/>
              </a:spcBef>
            </a:pPr>
            <a:r>
              <a:rPr lang="en-US" sz="2400" spc="-5" dirty="0" smtClean="0">
                <a:solidFill>
                  <a:srgbClr val="0070C0"/>
                </a:solidFill>
                <a:latin typeface="Carlito"/>
                <a:cs typeface="Carlito"/>
              </a:rPr>
              <a:t>All </a:t>
            </a:r>
            <a:r>
              <a:rPr lang="en-US" sz="2400" spc="-5" dirty="0">
                <a:solidFill>
                  <a:srgbClr val="0070C0"/>
                </a:solidFill>
                <a:latin typeface="Carlito"/>
                <a:cs typeface="Carlito"/>
              </a:rPr>
              <a:t>launch sites are strategically located near ocean areas.</a:t>
            </a:r>
            <a:endParaRPr lang="en-US" sz="2400" dirty="0">
              <a:solidFill>
                <a:srgbClr val="0070C0"/>
              </a:solidFill>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u="heavy" spc="-370" dirty="0" smtClean="0">
                <a:uFill>
                  <a:solidFill>
                    <a:srgbClr val="7D7D7D"/>
                  </a:solidFill>
                </a:uFill>
              </a:rPr>
              <a:t>Launch </a:t>
            </a:r>
            <a:r>
              <a:rPr lang="en-IN" u="heavy" spc="-325" dirty="0">
                <a:uFill>
                  <a:solidFill>
                    <a:srgbClr val="7D7D7D"/>
                  </a:solidFill>
                </a:uFill>
              </a:rPr>
              <a:t>Site</a:t>
            </a:r>
            <a:r>
              <a:rPr lang="en-IN" u="heavy" spc="-450" dirty="0">
                <a:uFill>
                  <a:solidFill>
                    <a:srgbClr val="7D7D7D"/>
                  </a:solidFill>
                </a:uFill>
              </a:rPr>
              <a:t> </a:t>
            </a:r>
            <a:r>
              <a:rPr lang="en-IN" u="heavy" spc="-305" dirty="0">
                <a:uFill>
                  <a:solidFill>
                    <a:srgbClr val="7D7D7D"/>
                  </a:solidFill>
                </a:uFill>
              </a:rPr>
              <a:t>Locations</a:t>
            </a:r>
            <a:endParaRPr lang="en-US" dirty="0">
              <a:solidFill>
                <a:srgbClr val="0B49CB"/>
              </a:solidFill>
              <a:latin typeface="Abadi"/>
            </a:endParaRPr>
          </a:p>
        </p:txBody>
      </p:sp>
      <p:sp>
        <p:nvSpPr>
          <p:cNvPr id="6" name="object 4"/>
          <p:cNvSpPr/>
          <p:nvPr/>
        </p:nvSpPr>
        <p:spPr>
          <a:xfrm>
            <a:off x="770010" y="1299704"/>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9785" y="5741233"/>
            <a:ext cx="11587396" cy="891949"/>
          </a:xfrm>
          <a:prstGeom prst="rect">
            <a:avLst/>
          </a:prstGeom>
        </p:spPr>
        <p:txBody>
          <a:bodyPr lIns="91440" tIns="45720" rIns="91440" bIns="45720" anchor="t">
            <a:normAutofit/>
          </a:bodyPr>
          <a:lstStyle/>
          <a:p>
            <a:pPr marL="12700">
              <a:lnSpc>
                <a:spcPts val="2305"/>
              </a:lnSpc>
              <a:spcBef>
                <a:spcPts val="100"/>
              </a:spcBef>
            </a:pPr>
            <a:r>
              <a:rPr lang="en-US" sz="2400" spc="-25" dirty="0" smtClean="0">
                <a:solidFill>
                  <a:srgbClr val="0070C0"/>
                </a:solidFill>
                <a:latin typeface="Carlito"/>
                <a:cs typeface="Carlito"/>
              </a:rPr>
              <a:t>Clickable </a:t>
            </a:r>
            <a:r>
              <a:rPr lang="en-US" sz="2400" spc="-25" dirty="0">
                <a:solidFill>
                  <a:srgbClr val="0070C0"/>
                </a:solidFill>
                <a:latin typeface="Carlito"/>
                <a:cs typeface="Carlito"/>
              </a:rPr>
              <a:t>clusters on Folium map reveal successful (green) and failed (red) landings.</a:t>
            </a:r>
          </a:p>
          <a:p>
            <a:pPr marL="12700">
              <a:lnSpc>
                <a:spcPts val="2305"/>
              </a:lnSpc>
              <a:spcBef>
                <a:spcPts val="100"/>
              </a:spcBef>
            </a:pPr>
            <a:r>
              <a:rPr lang="en-US" sz="2400" spc="-25" dirty="0" smtClean="0">
                <a:solidFill>
                  <a:srgbClr val="0070C0"/>
                </a:solidFill>
                <a:latin typeface="Carlito"/>
                <a:cs typeface="Carlito"/>
              </a:rPr>
              <a:t>VAFB </a:t>
            </a:r>
            <a:r>
              <a:rPr lang="en-US" sz="2400" spc="-25" dirty="0">
                <a:solidFill>
                  <a:srgbClr val="0070C0"/>
                </a:solidFill>
                <a:latin typeface="Carlito"/>
                <a:cs typeface="Carlito"/>
              </a:rPr>
              <a:t>SLC-4E illustrates 4 successful and 6 failed landings in this instance.</a:t>
            </a:r>
            <a:endParaRPr lang="en-US" sz="2400" dirty="0">
              <a:solidFill>
                <a:srgbClr val="0070C0"/>
              </a:solidFill>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u="heavy" spc="-320" dirty="0" smtClean="0">
                <a:uFill>
                  <a:solidFill>
                    <a:srgbClr val="7D7D7D"/>
                  </a:solidFill>
                </a:uFill>
              </a:rPr>
              <a:t>Color-Coded </a:t>
            </a:r>
            <a:r>
              <a:rPr lang="en-IN" u="heavy" spc="-370" dirty="0">
                <a:uFill>
                  <a:solidFill>
                    <a:srgbClr val="7D7D7D"/>
                  </a:solidFill>
                </a:uFill>
              </a:rPr>
              <a:t>Launch</a:t>
            </a:r>
            <a:r>
              <a:rPr lang="en-IN" u="heavy" spc="-530" dirty="0">
                <a:uFill>
                  <a:solidFill>
                    <a:srgbClr val="7D7D7D"/>
                  </a:solidFill>
                </a:uFill>
              </a:rPr>
              <a:t> </a:t>
            </a:r>
            <a:r>
              <a:rPr lang="en-IN" u="heavy" spc="-270" dirty="0">
                <a:uFill>
                  <a:solidFill>
                    <a:srgbClr val="7D7D7D"/>
                  </a:solidFill>
                </a:uFill>
              </a:rPr>
              <a:t>Markers</a:t>
            </a:r>
            <a:endParaRPr lang="en-US" dirty="0">
              <a:solidFill>
                <a:srgbClr val="0B49CB"/>
              </a:solidFill>
              <a:latin typeface="Abadi"/>
            </a:endParaRPr>
          </a:p>
        </p:txBody>
      </p:sp>
      <p:sp>
        <p:nvSpPr>
          <p:cNvPr id="6" name="object 4"/>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5911" y="5313032"/>
            <a:ext cx="11312061" cy="1425081"/>
          </a:xfrm>
          <a:prstGeom prst="rect">
            <a:avLst/>
          </a:prstGeom>
        </p:spPr>
        <p:txBody>
          <a:bodyPr lIns="91440" tIns="45720" rIns="91440" bIns="45720" anchor="t">
            <a:normAutofit fontScale="92500"/>
          </a:bodyPr>
          <a:lstStyle/>
          <a:p>
            <a:pPr marL="12700" marR="5080" algn="just">
              <a:lnSpc>
                <a:spcPct val="80000"/>
              </a:lnSpc>
              <a:spcBef>
                <a:spcPts val="585"/>
              </a:spcBef>
            </a:pPr>
            <a:r>
              <a:rPr lang="en-US" sz="2400" spc="-5" dirty="0">
                <a:solidFill>
                  <a:srgbClr val="0070C0"/>
                </a:solidFill>
                <a:latin typeface="Carlito"/>
                <a:cs typeface="Carlito"/>
              </a:rPr>
              <a:t>Launch sites like KSC LC-39A are strategically located near railways and highways, facilitating efficient large-scale supply transportation as well as human transit.</a:t>
            </a:r>
          </a:p>
          <a:p>
            <a:pPr marL="12700" marR="5080" algn="just">
              <a:lnSpc>
                <a:spcPct val="80000"/>
              </a:lnSpc>
              <a:spcBef>
                <a:spcPts val="585"/>
              </a:spcBef>
            </a:pPr>
            <a:r>
              <a:rPr lang="en-US" sz="2400" spc="-5" dirty="0">
                <a:solidFill>
                  <a:srgbClr val="0070C0"/>
                </a:solidFill>
                <a:latin typeface="Carlito"/>
                <a:cs typeface="Carlito"/>
              </a:rPr>
              <a:t>These launch sites are positioned near coasts, ensuring safe sea landings for launch failures and preventing rocket debris from endangering densely populated urban areas.</a:t>
            </a:r>
            <a:endParaRPr lang="en-US" sz="2400" dirty="0">
              <a:solidFill>
                <a:srgbClr val="0070C0"/>
              </a:solidFill>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u="heavy" spc="-505" dirty="0" smtClean="0">
                <a:uFill>
                  <a:solidFill>
                    <a:srgbClr val="7D7D7D"/>
                  </a:solidFill>
                </a:uFill>
              </a:rPr>
              <a:t>Key </a:t>
            </a:r>
            <a:r>
              <a:rPr lang="en-IN" u="heavy" spc="-270" dirty="0">
                <a:uFill>
                  <a:solidFill>
                    <a:srgbClr val="7D7D7D"/>
                  </a:solidFill>
                </a:uFill>
              </a:rPr>
              <a:t>Location</a:t>
            </a:r>
            <a:r>
              <a:rPr lang="en-IN" u="heavy" spc="-445" dirty="0">
                <a:uFill>
                  <a:solidFill>
                    <a:srgbClr val="7D7D7D"/>
                  </a:solidFill>
                </a:uFill>
              </a:rPr>
              <a:t> </a:t>
            </a:r>
            <a:r>
              <a:rPr lang="en-IN" u="heavy" spc="-260" dirty="0">
                <a:uFill>
                  <a:solidFill>
                    <a:srgbClr val="7D7D7D"/>
                  </a:solidFill>
                </a:uFill>
              </a:rPr>
              <a:t>Proximities</a:t>
            </a:r>
            <a:endParaRPr lang="en-US" dirty="0">
              <a:solidFill>
                <a:srgbClr val="0B49CB"/>
              </a:solidFill>
              <a:latin typeface="Abadi"/>
            </a:endParaRPr>
          </a:p>
        </p:txBody>
      </p:sp>
      <p:sp>
        <p:nvSpPr>
          <p:cNvPr id="6" name="object 4"/>
          <p:cNvSpPr/>
          <p:nvPr/>
        </p:nvSpPr>
        <p:spPr>
          <a:xfrm>
            <a:off x="1097280" y="1343268"/>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p:cNvGrpSpPr/>
          <p:nvPr/>
        </p:nvGrpSpPr>
        <p:grpSpPr>
          <a:xfrm>
            <a:off x="1539240" y="3326153"/>
            <a:ext cx="7505700" cy="1562100"/>
            <a:chOff x="2802635" y="3552444"/>
            <a:chExt cx="7505700" cy="1562100"/>
          </a:xfrm>
        </p:grpSpPr>
        <p:sp>
          <p:nvSpPr>
            <p:cNvPr id="8" name="object 6"/>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61941"/>
            <a:ext cx="9745589" cy="1515022"/>
          </a:xfrm>
          <a:prstGeom prst="rect">
            <a:avLst/>
          </a:prstGeom>
        </p:spPr>
        <p:txBody>
          <a:bodyPr lIns="91440" tIns="45720" rIns="91440" bIns="45720" anchor="t">
            <a:normAutofit fontScale="85000" lnSpcReduction="20000"/>
          </a:bodyPr>
          <a:lstStyle/>
          <a:p>
            <a:pPr>
              <a:lnSpc>
                <a:spcPct val="100000"/>
              </a:lnSpc>
              <a:spcBef>
                <a:spcPts val="1400"/>
              </a:spcBef>
            </a:pPr>
            <a:r>
              <a:rPr lang="en-US" sz="2400" spc="-5" dirty="0">
                <a:solidFill>
                  <a:srgbClr val="0070C0"/>
                </a:solidFill>
                <a:latin typeface="Carlito"/>
                <a:cs typeface="Carlito"/>
              </a:rPr>
              <a:t>Successful landings distributed across launch sites: CCAFS SLC-40 (formerly CCAFS LC-40) and KSC have equal successes due to name change, mainly prior to it. </a:t>
            </a:r>
            <a:endParaRPr lang="en-US" sz="2400" spc="-5" dirty="0" smtClean="0">
              <a:solidFill>
                <a:srgbClr val="0070C0"/>
              </a:solidFill>
              <a:latin typeface="Carlito"/>
              <a:cs typeface="Carlito"/>
            </a:endParaRPr>
          </a:p>
          <a:p>
            <a:pPr>
              <a:lnSpc>
                <a:spcPct val="100000"/>
              </a:lnSpc>
              <a:spcBef>
                <a:spcPts val="1400"/>
              </a:spcBef>
            </a:pPr>
            <a:r>
              <a:rPr lang="en-US" sz="2400" spc="-5" dirty="0" smtClean="0">
                <a:solidFill>
                  <a:srgbClr val="0070C0"/>
                </a:solidFill>
                <a:latin typeface="Carlito"/>
                <a:cs typeface="Carlito"/>
              </a:rPr>
              <a:t>VAFB </a:t>
            </a:r>
            <a:r>
              <a:rPr lang="en-US" sz="2400" spc="-5" dirty="0">
                <a:solidFill>
                  <a:srgbClr val="0070C0"/>
                </a:solidFill>
                <a:latin typeface="Carlito"/>
                <a:cs typeface="Carlito"/>
              </a:rPr>
              <a:t>shows the lowest success share, possibly due to its smaller sample and higher west coast launch challenges</a:t>
            </a:r>
            <a:endParaRPr lang="en-US" dirty="0">
              <a:solidFill>
                <a:srgbClr val="0070C0"/>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385" dirty="0" smtClean="0">
                <a:uFill>
                  <a:solidFill>
                    <a:srgbClr val="7D7D7D"/>
                  </a:solidFill>
                </a:uFill>
              </a:rPr>
              <a:t>Successful </a:t>
            </a:r>
            <a:r>
              <a:rPr lang="en-US" u="heavy" spc="-395" dirty="0">
                <a:uFill>
                  <a:solidFill>
                    <a:srgbClr val="7D7D7D"/>
                  </a:solidFill>
                </a:uFill>
              </a:rPr>
              <a:t>Launches Across </a:t>
            </a:r>
            <a:r>
              <a:rPr lang="en-US" u="heavy" spc="-370" dirty="0">
                <a:uFill>
                  <a:solidFill>
                    <a:srgbClr val="7D7D7D"/>
                  </a:solidFill>
                </a:uFill>
              </a:rPr>
              <a:t>Launch</a:t>
            </a:r>
            <a:r>
              <a:rPr lang="en-US" u="heavy" spc="-420" dirty="0">
                <a:uFill>
                  <a:solidFill>
                    <a:srgbClr val="7D7D7D"/>
                  </a:solidFill>
                </a:uFill>
              </a:rPr>
              <a:t> </a:t>
            </a:r>
            <a:r>
              <a:rPr lang="en-US" u="heavy" spc="-380" dirty="0">
                <a:uFill>
                  <a:solidFill>
                    <a:srgbClr val="7D7D7D"/>
                  </a:solidFill>
                </a:uFill>
              </a:rPr>
              <a:t>Sites</a:t>
            </a:r>
            <a:endParaRPr lang="en-US" dirty="0">
              <a:solidFill>
                <a:srgbClr val="0B49CB"/>
              </a:solidFill>
              <a:latin typeface="Abadi"/>
            </a:endParaRPr>
          </a:p>
        </p:txBody>
      </p:sp>
      <p:sp>
        <p:nvSpPr>
          <p:cNvPr id="6" name="object 4"/>
          <p:cNvSpPr/>
          <p:nvPr/>
        </p:nvSpPr>
        <p:spPr>
          <a:xfrm>
            <a:off x="3666043" y="156514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8912" y="1586856"/>
            <a:ext cx="10119035" cy="5339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71395" indent="0">
              <a:lnSpc>
                <a:spcPct val="100000"/>
              </a:lnSpc>
              <a:spcBef>
                <a:spcPts val="1270"/>
              </a:spcBef>
              <a:buNone/>
            </a:pPr>
            <a:r>
              <a:rPr lang="en-US" sz="3000" u="sng" spc="-20" dirty="0">
                <a:uFill>
                  <a:solidFill>
                    <a:srgbClr val="BB562C"/>
                  </a:solidFill>
                </a:uFill>
                <a:latin typeface="Carlito"/>
                <a:cs typeface="Carlito"/>
              </a:rPr>
              <a:t>Background:</a:t>
            </a:r>
            <a:endParaRPr lang="en-US" sz="3000" u="sng" dirty="0">
              <a:latin typeface="Carlito"/>
              <a:cs typeface="Carlito"/>
            </a:endParaRPr>
          </a:p>
          <a:p>
            <a:pPr marL="253365" indent="-229235">
              <a:lnSpc>
                <a:spcPct val="100000"/>
              </a:lnSpc>
              <a:spcBef>
                <a:spcPts val="850"/>
              </a:spcBef>
              <a:tabLst>
                <a:tab pos="253365" algn="l"/>
                <a:tab pos="254000" algn="l"/>
              </a:tabLst>
            </a:pPr>
            <a:r>
              <a:rPr lang="en-US" sz="2200" spc="-20" dirty="0">
                <a:latin typeface="Carlito"/>
                <a:cs typeface="Carlito"/>
              </a:rPr>
              <a:t> Welcome to the era of Commercial Space Exploration.</a:t>
            </a:r>
          </a:p>
          <a:p>
            <a:pPr marL="253365" indent="-229235">
              <a:lnSpc>
                <a:spcPct val="100000"/>
              </a:lnSpc>
              <a:spcBef>
                <a:spcPts val="850"/>
              </a:spcBef>
              <a:tabLst>
                <a:tab pos="253365" algn="l"/>
                <a:tab pos="254000" algn="l"/>
              </a:tabLst>
            </a:pPr>
            <a:r>
              <a:rPr lang="en-US" sz="2200" spc="-20" dirty="0">
                <a:latin typeface="Carlito"/>
                <a:cs typeface="Carlito"/>
              </a:rPr>
              <a:t>   SpaceX leads with competitive pricing ($62M vs. $165M USD).</a:t>
            </a:r>
          </a:p>
          <a:p>
            <a:pPr marL="253365" indent="-229235">
              <a:lnSpc>
                <a:spcPct val="100000"/>
              </a:lnSpc>
              <a:spcBef>
                <a:spcPts val="850"/>
              </a:spcBef>
              <a:tabLst>
                <a:tab pos="253365" algn="l"/>
                <a:tab pos="254000" algn="l"/>
              </a:tabLst>
            </a:pPr>
            <a:r>
              <a:rPr lang="en-US" sz="2200" spc="-20" dirty="0">
                <a:latin typeface="Carlito"/>
                <a:cs typeface="Carlito"/>
              </a:rPr>
              <a:t>   Key factor: Rocket part recovery, mainly Stage 1.</a:t>
            </a:r>
          </a:p>
          <a:p>
            <a:pPr marL="253365" indent="-229235">
              <a:lnSpc>
                <a:spcPct val="100000"/>
              </a:lnSpc>
              <a:spcBef>
                <a:spcPts val="850"/>
              </a:spcBef>
              <a:tabLst>
                <a:tab pos="253365" algn="l"/>
                <a:tab pos="254000" algn="l"/>
              </a:tabLst>
            </a:pPr>
            <a:endParaRPr lang="en-US" sz="2200" spc="-20" dirty="0">
              <a:latin typeface="Carlito"/>
              <a:cs typeface="Carlito"/>
            </a:endParaRPr>
          </a:p>
          <a:p>
            <a:pPr marL="24130">
              <a:lnSpc>
                <a:spcPct val="100000"/>
              </a:lnSpc>
              <a:spcBef>
                <a:spcPts val="850"/>
              </a:spcBef>
              <a:tabLst>
                <a:tab pos="253365" algn="l"/>
                <a:tab pos="254000" algn="l"/>
              </a:tabLst>
            </a:pPr>
            <a:r>
              <a:rPr lang="en-US" sz="3200" u="sng" spc="-20" dirty="0">
                <a:latin typeface="Carlito"/>
                <a:cs typeface="Carlito"/>
              </a:rPr>
              <a:t>The Challenge:</a:t>
            </a:r>
          </a:p>
          <a:p>
            <a:pPr marL="253365" indent="-229235">
              <a:lnSpc>
                <a:spcPct val="100000"/>
              </a:lnSpc>
              <a:spcBef>
                <a:spcPts val="850"/>
              </a:spcBef>
              <a:tabLst>
                <a:tab pos="253365" algn="l"/>
                <a:tab pos="254000" algn="l"/>
              </a:tabLst>
            </a:pPr>
            <a:r>
              <a:rPr lang="en-US" sz="2200" spc="-20" dirty="0">
                <a:latin typeface="Carlito"/>
                <a:cs typeface="Carlito"/>
              </a:rPr>
              <a:t>   Space Y aims to rival SpaceX's success.</a:t>
            </a:r>
          </a:p>
          <a:p>
            <a:pPr marL="253365" indent="-229235">
              <a:lnSpc>
                <a:spcPct val="100000"/>
              </a:lnSpc>
              <a:spcBef>
                <a:spcPts val="850"/>
              </a:spcBef>
              <a:tabLst>
                <a:tab pos="253365" algn="l"/>
                <a:tab pos="254000" algn="l"/>
              </a:tabLst>
            </a:pPr>
            <a:r>
              <a:rPr lang="en-US" sz="2200" spc="-20" dirty="0">
                <a:latin typeface="Carlito"/>
                <a:cs typeface="Carlito"/>
              </a:rPr>
              <a:t>   Assigned task: Develop a machine learning model.</a:t>
            </a:r>
          </a:p>
          <a:p>
            <a:pPr marL="253365" indent="-229235">
              <a:lnSpc>
                <a:spcPct val="100000"/>
              </a:lnSpc>
              <a:spcBef>
                <a:spcPts val="850"/>
              </a:spcBef>
              <a:tabLst>
                <a:tab pos="253365" algn="l"/>
                <a:tab pos="254000" algn="l"/>
              </a:tabLst>
            </a:pPr>
            <a:r>
              <a:rPr lang="en-US" sz="2200" spc="-20" dirty="0">
                <a:latin typeface="Carlito"/>
                <a:cs typeface="Carlito"/>
              </a:rPr>
              <a:t>    Objective: Predict the likelihood of a successful Stage 1 recovery.</a:t>
            </a:r>
            <a:endParaRPr lang="en-US" sz="2200" spc="-20" dirty="0">
              <a:latin typeface="Carlito"/>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26635"/>
            <a:ext cx="9745589" cy="1050327"/>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0070C0"/>
                </a:solidFill>
                <a:latin typeface="Carlito"/>
                <a:cs typeface="Carlito"/>
              </a:rPr>
              <a:t>KSC LC-39A has </a:t>
            </a:r>
            <a:r>
              <a:rPr lang="en-US" sz="2400" dirty="0">
                <a:solidFill>
                  <a:srgbClr val="0070C0"/>
                </a:solidFill>
                <a:latin typeface="Carlito"/>
                <a:cs typeface="Carlito"/>
              </a:rPr>
              <a:t>the </a:t>
            </a:r>
            <a:r>
              <a:rPr lang="en-US" sz="2400" spc="-10" dirty="0">
                <a:solidFill>
                  <a:srgbClr val="0070C0"/>
                </a:solidFill>
                <a:latin typeface="Carlito"/>
                <a:cs typeface="Carlito"/>
              </a:rPr>
              <a:t>highest </a:t>
            </a:r>
            <a:r>
              <a:rPr lang="en-US" sz="2400" dirty="0">
                <a:solidFill>
                  <a:srgbClr val="0070C0"/>
                </a:solidFill>
                <a:latin typeface="Carlito"/>
                <a:cs typeface="Carlito"/>
              </a:rPr>
              <a:t>success </a:t>
            </a:r>
            <a:r>
              <a:rPr lang="en-US" sz="2400" spc="-40" dirty="0">
                <a:solidFill>
                  <a:srgbClr val="0070C0"/>
                </a:solidFill>
                <a:latin typeface="Carlito"/>
                <a:cs typeface="Carlito"/>
              </a:rPr>
              <a:t>rate </a:t>
            </a:r>
            <a:r>
              <a:rPr lang="en-US" sz="2400" spc="-5" dirty="0">
                <a:solidFill>
                  <a:srgbClr val="0070C0"/>
                </a:solidFill>
                <a:latin typeface="Carlito"/>
                <a:cs typeface="Carlito"/>
              </a:rPr>
              <a:t>with </a:t>
            </a:r>
            <a:r>
              <a:rPr lang="en-US" sz="2400" dirty="0">
                <a:solidFill>
                  <a:srgbClr val="0070C0"/>
                </a:solidFill>
                <a:latin typeface="Carlito"/>
                <a:cs typeface="Carlito"/>
              </a:rPr>
              <a:t>10 </a:t>
            </a:r>
            <a:r>
              <a:rPr lang="en-US" sz="2400" spc="-5" dirty="0">
                <a:solidFill>
                  <a:srgbClr val="0070C0"/>
                </a:solidFill>
                <a:latin typeface="Carlito"/>
                <a:cs typeface="Carlito"/>
              </a:rPr>
              <a:t>successful </a:t>
            </a:r>
            <a:r>
              <a:rPr lang="en-US" sz="2400" dirty="0">
                <a:solidFill>
                  <a:srgbClr val="0070C0"/>
                </a:solidFill>
                <a:latin typeface="Carlito"/>
                <a:cs typeface="Carlito"/>
              </a:rPr>
              <a:t>landings and 3 </a:t>
            </a:r>
            <a:r>
              <a:rPr lang="en-US" sz="2400" spc="-20" dirty="0">
                <a:solidFill>
                  <a:srgbClr val="0070C0"/>
                </a:solidFill>
                <a:latin typeface="Carlito"/>
                <a:cs typeface="Carlito"/>
              </a:rPr>
              <a:t>failed</a:t>
            </a:r>
            <a:r>
              <a:rPr lang="en-US" sz="2400" spc="-105" dirty="0">
                <a:solidFill>
                  <a:srgbClr val="0070C0"/>
                </a:solidFill>
                <a:latin typeface="Carlito"/>
                <a:cs typeface="Carlito"/>
              </a:rPr>
              <a:t> </a:t>
            </a:r>
            <a:r>
              <a:rPr lang="en-US" sz="2400" dirty="0">
                <a:solidFill>
                  <a:srgbClr val="0070C0"/>
                </a:solidFill>
                <a:latin typeface="Carlito"/>
                <a:cs typeface="Carlito"/>
              </a:rPr>
              <a:t>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smtClean="0">
                <a:uFill>
                  <a:solidFill>
                    <a:srgbClr val="7D7D7D"/>
                  </a:solidFill>
                </a:uFill>
              </a:rPr>
              <a:t>Highest </a:t>
            </a:r>
            <a:r>
              <a:rPr lang="en-US" u="heavy" spc="-520" dirty="0">
                <a:uFill>
                  <a:solidFill>
                    <a:srgbClr val="7D7D7D"/>
                  </a:solidFill>
                </a:uFill>
              </a:rPr>
              <a:t>Success </a:t>
            </a:r>
            <a:r>
              <a:rPr lang="en-US" u="heavy" spc="-395" dirty="0">
                <a:uFill>
                  <a:solidFill>
                    <a:srgbClr val="7D7D7D"/>
                  </a:solidFill>
                </a:uFill>
              </a:rPr>
              <a:t>Rate </a:t>
            </a:r>
            <a:r>
              <a:rPr lang="en-US" u="heavy" spc="-370" dirty="0">
                <a:uFill>
                  <a:solidFill>
                    <a:srgbClr val="7D7D7D"/>
                  </a:solidFill>
                </a:uFill>
              </a:rPr>
              <a:t>Launch</a:t>
            </a:r>
            <a:r>
              <a:rPr lang="en-US" u="heavy" spc="-400" dirty="0">
                <a:uFill>
                  <a:solidFill>
                    <a:srgbClr val="7D7D7D"/>
                  </a:solidFill>
                </a:uFill>
              </a:rPr>
              <a:t> </a:t>
            </a:r>
            <a:r>
              <a:rPr lang="en-US" u="heavy" spc="-325" dirty="0">
                <a:uFill>
                  <a:solidFill>
                    <a:srgbClr val="7D7D7D"/>
                  </a:solidFill>
                </a:uFill>
              </a:rPr>
              <a:t>Site</a:t>
            </a:r>
            <a:endParaRPr lang="en-US" dirty="0">
              <a:solidFill>
                <a:srgbClr val="0B49CB"/>
              </a:solidFill>
              <a:latin typeface="Abadi"/>
            </a:endParaRPr>
          </a:p>
        </p:txBody>
      </p:sp>
      <p:sp>
        <p:nvSpPr>
          <p:cNvPr id="6" name="object 4"/>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6868" y="4238243"/>
            <a:ext cx="11581885" cy="1988149"/>
          </a:xfrm>
          <a:prstGeom prst="rect">
            <a:avLst/>
          </a:prstGeom>
        </p:spPr>
        <p:txBody>
          <a:bodyPr lIns="91440" tIns="45720" rIns="91440" bIns="45720" anchor="t">
            <a:normAutofit lnSpcReduction="10000"/>
          </a:bodyPr>
          <a:lstStyle/>
          <a:p>
            <a:pPr marL="12700" marR="5080">
              <a:lnSpc>
                <a:spcPct val="91700"/>
              </a:lnSpc>
              <a:spcBef>
                <a:spcPts val="300"/>
              </a:spcBef>
            </a:pPr>
            <a:r>
              <a:rPr lang="en-US" sz="2400" spc="-5" dirty="0" err="1">
                <a:solidFill>
                  <a:srgbClr val="0070C0"/>
                </a:solidFill>
                <a:latin typeface="Carlito"/>
                <a:cs typeface="Carlito"/>
              </a:rPr>
              <a:t>Plotly</a:t>
            </a:r>
            <a:r>
              <a:rPr lang="en-US" sz="2400" spc="-5" dirty="0">
                <a:solidFill>
                  <a:srgbClr val="0070C0"/>
                </a:solidFill>
                <a:latin typeface="Carlito"/>
                <a:cs typeface="Carlito"/>
              </a:rPr>
              <a:t> dashboard's Payload range selector limited to 0-10000, not reflecting the max Payload of 15600.</a:t>
            </a:r>
          </a:p>
          <a:p>
            <a:pPr marL="12700" marR="5080">
              <a:lnSpc>
                <a:spcPct val="91700"/>
              </a:lnSpc>
              <a:spcBef>
                <a:spcPts val="300"/>
              </a:spcBef>
            </a:pPr>
            <a:r>
              <a:rPr lang="en-US" sz="2400" spc="-5" dirty="0">
                <a:solidFill>
                  <a:srgbClr val="0070C0"/>
                </a:solidFill>
                <a:latin typeface="Carlito"/>
                <a:cs typeface="Carlito"/>
              </a:rPr>
              <a:t>Class 1 indicates successful, 0 for failed landing. Scatter plot uses color for booster version and point size for launches.</a:t>
            </a:r>
          </a:p>
          <a:p>
            <a:pPr marL="12700" marR="5080">
              <a:lnSpc>
                <a:spcPct val="91700"/>
              </a:lnSpc>
              <a:spcBef>
                <a:spcPts val="300"/>
              </a:spcBef>
            </a:pPr>
            <a:r>
              <a:rPr lang="en-US" sz="2400" spc="-5" dirty="0">
                <a:solidFill>
                  <a:srgbClr val="0070C0"/>
                </a:solidFill>
                <a:latin typeface="Carlito"/>
                <a:cs typeface="Carlito"/>
              </a:rPr>
              <a:t>Notably, within the range 0-6000, two failed landings occurred with payloads of zero kg.</a:t>
            </a:r>
            <a:endParaRPr lang="en-US" sz="2400" dirty="0">
              <a:solidFill>
                <a:srgbClr val="0070C0"/>
              </a:solidFill>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385" dirty="0" smtClean="0"/>
              <a:t>Payload </a:t>
            </a:r>
            <a:r>
              <a:rPr lang="en-US" spc="-390" dirty="0"/>
              <a:t>Mass </a:t>
            </a:r>
            <a:r>
              <a:rPr lang="en-US" spc="-365" dirty="0"/>
              <a:t>vs. </a:t>
            </a:r>
            <a:r>
              <a:rPr lang="en-US" spc="-520" dirty="0"/>
              <a:t>Success </a:t>
            </a:r>
            <a:r>
              <a:rPr lang="en-US" spc="-365" dirty="0"/>
              <a:t>vs. </a:t>
            </a:r>
            <a:r>
              <a:rPr lang="en-US" spc="-270" dirty="0" smtClean="0"/>
              <a:t>Booster </a:t>
            </a:r>
            <a:r>
              <a:rPr lang="en-US" spc="-330" dirty="0" smtClean="0">
                <a:uFill>
                  <a:solidFill>
                    <a:srgbClr val="7D7D7D"/>
                  </a:solidFill>
                </a:uFill>
              </a:rPr>
              <a:t>Version</a:t>
            </a:r>
            <a:r>
              <a:rPr lang="en-US" spc="-409" dirty="0" smtClean="0">
                <a:uFill>
                  <a:solidFill>
                    <a:srgbClr val="7D7D7D"/>
                  </a:solidFill>
                </a:uFill>
              </a:rPr>
              <a:t> </a:t>
            </a:r>
            <a:r>
              <a:rPr lang="en-US" spc="-330" dirty="0">
                <a:uFill>
                  <a:solidFill>
                    <a:srgbClr val="7D7D7D"/>
                  </a:solidFill>
                </a:uFill>
              </a:rPr>
              <a:t>Category</a:t>
            </a:r>
            <a:endParaRPr lang="en-US" dirty="0">
              <a:solidFill>
                <a:srgbClr val="0B49CB"/>
              </a:solidFill>
              <a:latin typeface="Abadi"/>
            </a:endParaRPr>
          </a:p>
        </p:txBody>
      </p:sp>
      <p:sp>
        <p:nvSpPr>
          <p:cNvPr id="6" name="object 4"/>
          <p:cNvSpPr/>
          <p:nvPr/>
        </p:nvSpPr>
        <p:spPr>
          <a:xfrm>
            <a:off x="130785" y="1087699"/>
            <a:ext cx="11568046" cy="29815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8879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64892" y="1783830"/>
            <a:ext cx="9683646" cy="4109872"/>
          </a:xfrm>
          <a:prstGeom prst="rect">
            <a:avLst/>
          </a:prstGeom>
        </p:spPr>
        <p:txBody>
          <a:bodyPr vert="horz" lIns="91440" tIns="45720" rIns="91440" bIns="45720" rtlCol="0" anchor="t">
            <a:normAutofit fontScale="92500" lnSpcReduction="20000"/>
          </a:bodyPr>
          <a:lstStyle/>
          <a:p>
            <a:pPr marL="12700" marR="2860040">
              <a:lnSpc>
                <a:spcPct val="120700"/>
              </a:lnSpc>
              <a:spcBef>
                <a:spcPts val="100"/>
              </a:spcBef>
            </a:pPr>
            <a:r>
              <a:rPr lang="en-US" sz="2400" spc="-5" dirty="0">
                <a:solidFill>
                  <a:srgbClr val="0070C0"/>
                </a:solidFill>
                <a:latin typeface="Carlito"/>
                <a:cs typeface="Carlito"/>
              </a:rPr>
              <a:t>All models demonstrated similar performance with an 83.33% accuracy on the test set. Worth mentioning, the test set consisted of only 18 samples, which is relatively small.</a:t>
            </a:r>
          </a:p>
          <a:p>
            <a:pPr marL="12700" marR="2860040">
              <a:lnSpc>
                <a:spcPct val="120700"/>
              </a:lnSpc>
              <a:spcBef>
                <a:spcPts val="100"/>
              </a:spcBef>
            </a:pPr>
            <a:r>
              <a:rPr lang="en-US" sz="2400" spc="-5" dirty="0">
                <a:solidFill>
                  <a:srgbClr val="0070C0"/>
                </a:solidFill>
                <a:latin typeface="Carlito"/>
                <a:cs typeface="Carlito"/>
              </a:rPr>
              <a:t>The limited test size of 18 samples could lead to significant fluctuations in accuracy scores. This was evident in the variability of accuracy results observed during repeated runs of the Decision Tree Classifier model.</a:t>
            </a:r>
          </a:p>
          <a:p>
            <a:pPr marL="12700" marR="2860040">
              <a:lnSpc>
                <a:spcPct val="120700"/>
              </a:lnSpc>
              <a:spcBef>
                <a:spcPts val="100"/>
              </a:spcBef>
            </a:pPr>
            <a:r>
              <a:rPr lang="en-US" sz="2400" spc="-5" dirty="0">
                <a:solidFill>
                  <a:srgbClr val="0070C0"/>
                </a:solidFill>
                <a:latin typeface="Carlito"/>
                <a:cs typeface="Carlito"/>
              </a:rPr>
              <a:t>A larger dataset is required to enhance the reliability of model selection and performance evaluation.</a:t>
            </a:r>
            <a:endParaRPr lang="en-US" sz="2400" spc="-5" dirty="0">
              <a:solidFill>
                <a:srgbClr val="0070C0"/>
              </a:solidFill>
              <a:latin typeface="Carlito"/>
              <a:cs typeface="Carlito"/>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p:cNvSpPr/>
          <p:nvPr/>
        </p:nvSpPr>
        <p:spPr>
          <a:xfrm>
            <a:off x="6788671" y="1887856"/>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1628" y="1901391"/>
            <a:ext cx="6280879" cy="4325001"/>
          </a:xfrm>
          <a:prstGeom prst="rect">
            <a:avLst/>
          </a:prstGeom>
        </p:spPr>
        <p:txBody>
          <a:bodyPr>
            <a:normAutofit fontScale="92500"/>
          </a:bodyPr>
          <a:lstStyle/>
          <a:p>
            <a:pPr marL="12700" marR="158750">
              <a:lnSpc>
                <a:spcPct val="112500"/>
              </a:lnSpc>
              <a:spcBef>
                <a:spcPts val="100"/>
              </a:spcBef>
            </a:pPr>
            <a:r>
              <a:rPr lang="en-US" sz="2400" spc="-5" dirty="0">
                <a:solidFill>
                  <a:srgbClr val="0070C0"/>
                </a:solidFill>
                <a:latin typeface="Carlito"/>
                <a:cs typeface="Carlito"/>
              </a:rPr>
              <a:t>Since consistent results were observed among all models on the test set, the confusion matrix remained consistent as well. The model forecasts aligned with true outcomes in 12 instances of successful landings.</a:t>
            </a:r>
          </a:p>
          <a:p>
            <a:pPr marL="12700" marR="158750">
              <a:lnSpc>
                <a:spcPct val="112500"/>
              </a:lnSpc>
              <a:spcBef>
                <a:spcPts val="100"/>
              </a:spcBef>
            </a:pPr>
            <a:r>
              <a:rPr lang="en-US" sz="2400" spc="-5" dirty="0">
                <a:solidFill>
                  <a:srgbClr val="0070C0"/>
                </a:solidFill>
                <a:latin typeface="Carlito"/>
                <a:cs typeface="Carlito"/>
              </a:rPr>
              <a:t>In cases of unsuccessful landings, the models accurately predicted 3 occurrences, but also made 3 incorrect successful landing predictions (false positives). This reveals a tendency for our models to overestimate successful landings.</a:t>
            </a:r>
            <a:endParaRPr lang="en-US" sz="2400" dirty="0">
              <a:solidFill>
                <a:srgbClr val="0070C0"/>
              </a:solidFill>
              <a:latin typeface="Carlito"/>
              <a:cs typeface="Carlito"/>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p:cNvSpPr/>
          <p:nvPr/>
        </p:nvSpPr>
        <p:spPr>
          <a:xfrm>
            <a:off x="6837883" y="1829944"/>
            <a:ext cx="4541520" cy="345338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967287" cy="4351338"/>
          </a:xfrm>
          <a:prstGeom prst="rect">
            <a:avLst/>
          </a:prstGeom>
        </p:spPr>
        <p:txBody>
          <a:bodyPr>
            <a:normAutofit/>
          </a:bodyPr>
          <a:lstStyle/>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Objective: Develop a machine learning model for Space Y to compete with SpaceX.</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Aim: Predict successful Stage 1 landing to save around $100 million USD.</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Data Sources: Utilized SpaceX API and web scraping of SpaceX Wikipedia.</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 Data Handling: Labels generated, data stored in DB2 SQL database.</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Visualization: Created a dashboard for clear data representation.</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Achievements: Built ML model with 83% accuracy.</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Practicality: Enables </a:t>
            </a:r>
            <a:r>
              <a:rPr lang="en-US" sz="2400" dirty="0" err="1">
                <a:solidFill>
                  <a:srgbClr val="0070C0"/>
                </a:solidFill>
                <a:latin typeface="Carlito"/>
                <a:cs typeface="Carlito"/>
              </a:rPr>
              <a:t>SpaceY</a:t>
            </a:r>
            <a:r>
              <a:rPr lang="en-US" sz="2400" dirty="0">
                <a:solidFill>
                  <a:srgbClr val="0070C0"/>
                </a:solidFill>
                <a:latin typeface="Carlito"/>
                <a:cs typeface="Carlito"/>
              </a:rPr>
              <a:t> to predict successful Stage 1 landing, aiding launch decisions.</a:t>
            </a:r>
          </a:p>
          <a:p>
            <a:pPr marL="195580" indent="-183515">
              <a:lnSpc>
                <a:spcPct val="100000"/>
              </a:lnSpc>
              <a:spcBef>
                <a:spcPts val="490"/>
              </a:spcBef>
              <a:buClr>
                <a:srgbClr val="E28312"/>
              </a:buClr>
              <a:buChar char="◦"/>
              <a:tabLst>
                <a:tab pos="196215" algn="l"/>
              </a:tabLst>
            </a:pPr>
            <a:r>
              <a:rPr lang="en-US" sz="2400" dirty="0">
                <a:solidFill>
                  <a:srgbClr val="0070C0"/>
                </a:solidFill>
                <a:latin typeface="Carlito"/>
                <a:cs typeface="Carlito"/>
              </a:rPr>
              <a:t>Future Steps: Collect more data to enhance ML model for improved accuracy.</a:t>
            </a:r>
            <a:endParaRPr lang="en-US" sz="2400" dirty="0">
              <a:solidFill>
                <a:srgbClr val="0070C0"/>
              </a:solidFill>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lnSpcReduction="10000"/>
          </a:bodyPr>
          <a:lstStyle/>
          <a:p>
            <a:pPr marL="12700">
              <a:lnSpc>
                <a:spcPct val="100000"/>
              </a:lnSpc>
              <a:spcBef>
                <a:spcPts val="1295"/>
              </a:spcBef>
            </a:pPr>
            <a:r>
              <a:rPr lang="en-IN" sz="2400" b="1" u="heavy" dirty="0">
                <a:solidFill>
                  <a:srgbClr val="404040"/>
                </a:solidFill>
                <a:uFill>
                  <a:solidFill>
                    <a:srgbClr val="404040"/>
                  </a:solidFill>
                </a:uFill>
                <a:latin typeface="Carlito"/>
                <a:cs typeface="Carlito"/>
              </a:rPr>
              <a:t>GitHub </a:t>
            </a:r>
            <a:r>
              <a:rPr lang="en-IN" sz="2400" b="1" u="heavy" spc="-10" dirty="0">
                <a:solidFill>
                  <a:srgbClr val="404040"/>
                </a:solidFill>
                <a:uFill>
                  <a:solidFill>
                    <a:srgbClr val="404040"/>
                  </a:solidFill>
                </a:uFill>
                <a:latin typeface="Carlito"/>
                <a:cs typeface="Carlito"/>
              </a:rPr>
              <a:t>repository</a:t>
            </a:r>
            <a:r>
              <a:rPr lang="en-IN" sz="2400" b="1" u="heavy" spc="-40" dirty="0">
                <a:solidFill>
                  <a:srgbClr val="404040"/>
                </a:solidFill>
                <a:uFill>
                  <a:solidFill>
                    <a:srgbClr val="404040"/>
                  </a:solidFill>
                </a:uFill>
                <a:latin typeface="Carlito"/>
                <a:cs typeface="Carlito"/>
              </a:rPr>
              <a:t> </a:t>
            </a:r>
            <a:r>
              <a:rPr lang="en-IN" sz="2400" b="1" u="heavy" spc="-5" dirty="0">
                <a:solidFill>
                  <a:srgbClr val="404040"/>
                </a:solidFill>
                <a:uFill>
                  <a:solidFill>
                    <a:srgbClr val="404040"/>
                  </a:solidFill>
                </a:uFill>
                <a:latin typeface="Carlito"/>
                <a:cs typeface="Carlito"/>
              </a:rPr>
              <a:t>url:</a:t>
            </a:r>
            <a:endParaRPr lang="en-IN" sz="2400" b="1" dirty="0">
              <a:latin typeface="Carlito"/>
              <a:cs typeface="Carlito"/>
            </a:endParaRPr>
          </a:p>
          <a:p>
            <a:pPr marL="0" indent="0">
              <a:lnSpc>
                <a:spcPct val="100000"/>
              </a:lnSpc>
              <a:spcBef>
                <a:spcPts val="1200"/>
              </a:spcBef>
              <a:buNone/>
            </a:pPr>
            <a:r>
              <a:rPr lang="en-IN" sz="2400" u="heavy" spc="-10" dirty="0">
                <a:solidFill>
                  <a:srgbClr val="0070C0"/>
                </a:solidFill>
                <a:uFill>
                  <a:solidFill>
                    <a:srgbClr val="800080"/>
                  </a:solidFill>
                </a:uFill>
                <a:latin typeface="Carlito"/>
                <a:cs typeface="Carlito"/>
              </a:rPr>
              <a:t>https://github.com/SindhePandurangBITS/IBM_DS_Professional.git</a:t>
            </a:r>
            <a:endParaRPr lang="en-IN" sz="2000" dirty="0">
              <a:solidFill>
                <a:srgbClr val="0070C0"/>
              </a:solidFill>
              <a:latin typeface="Carlito"/>
              <a:cs typeface="Carlito"/>
            </a:endParaRPr>
          </a:p>
          <a:p>
            <a:pPr marL="12700">
              <a:lnSpc>
                <a:spcPct val="100000"/>
              </a:lnSpc>
              <a:spcBef>
                <a:spcPts val="5"/>
              </a:spcBef>
            </a:pPr>
            <a:r>
              <a:rPr lang="en-IN" sz="2400" b="1" u="heavy" spc="-5" dirty="0">
                <a:solidFill>
                  <a:srgbClr val="404040"/>
                </a:solidFill>
                <a:uFill>
                  <a:solidFill>
                    <a:srgbClr val="404040"/>
                  </a:solidFill>
                </a:uFill>
                <a:latin typeface="Carlito"/>
                <a:cs typeface="Carlito"/>
              </a:rPr>
              <a:t>Instructors</a:t>
            </a:r>
            <a:r>
              <a:rPr lang="en-IN" sz="2400" u="heavy" spc="-5" dirty="0">
                <a:solidFill>
                  <a:srgbClr val="404040"/>
                </a:solidFill>
                <a:uFill>
                  <a:solidFill>
                    <a:srgbClr val="404040"/>
                  </a:solidFill>
                </a:uFill>
                <a:latin typeface="Carlito"/>
                <a:cs typeface="Carlito"/>
              </a:rPr>
              <a:t>:</a:t>
            </a:r>
            <a:endParaRPr lang="en-IN" sz="2400" dirty="0">
              <a:latin typeface="Carlito"/>
              <a:cs typeface="Carlito"/>
            </a:endParaRPr>
          </a:p>
          <a:p>
            <a:pPr marL="0" indent="0">
              <a:buNone/>
            </a:pPr>
            <a:r>
              <a:rPr lang="en-IN" sz="2400" b="1" dirty="0">
                <a:solidFill>
                  <a:srgbClr val="24292F"/>
                </a:solidFill>
                <a:latin typeface="-apple-system"/>
              </a:rPr>
              <a:t>Instructors: </a:t>
            </a:r>
            <a:r>
              <a:rPr lang="en-IN" sz="2400" b="1" dirty="0" err="1">
                <a:solidFill>
                  <a:srgbClr val="24292F"/>
                </a:solidFill>
                <a:latin typeface="-apple-system"/>
              </a:rPr>
              <a:t>Rav</a:t>
            </a:r>
            <a:r>
              <a:rPr lang="en-IN" sz="2400" b="1" dirty="0">
                <a:solidFill>
                  <a:srgbClr val="24292F"/>
                </a:solidFill>
                <a:latin typeface="-apple-system"/>
              </a:rPr>
              <a:t> Ahuja, Alex </a:t>
            </a:r>
            <a:r>
              <a:rPr lang="en-IN" sz="2400" b="1" dirty="0" err="1">
                <a:solidFill>
                  <a:srgbClr val="24292F"/>
                </a:solidFill>
                <a:latin typeface="-apple-system"/>
              </a:rPr>
              <a:t>Aklson</a:t>
            </a:r>
            <a:r>
              <a:rPr lang="en-IN" sz="2400" b="1" dirty="0">
                <a:solidFill>
                  <a:srgbClr val="24292F"/>
                </a:solidFill>
                <a:latin typeface="-apple-system"/>
              </a:rPr>
              <a:t>, </a:t>
            </a:r>
            <a:r>
              <a:rPr lang="en-IN" sz="2400" b="1" dirty="0" err="1">
                <a:solidFill>
                  <a:srgbClr val="24292F"/>
                </a:solidFill>
                <a:latin typeface="-apple-system"/>
              </a:rPr>
              <a:t>Aije</a:t>
            </a:r>
            <a:r>
              <a:rPr lang="en-IN" sz="2400" b="1" dirty="0">
                <a:solidFill>
                  <a:srgbClr val="24292F"/>
                </a:solidFill>
                <a:latin typeface="-apple-system"/>
              </a:rPr>
              <a:t> </a:t>
            </a:r>
            <a:r>
              <a:rPr lang="en-IN" sz="2400" b="1" dirty="0" err="1">
                <a:solidFill>
                  <a:srgbClr val="24292F"/>
                </a:solidFill>
                <a:latin typeface="-apple-system"/>
              </a:rPr>
              <a:t>Egwaikhide</a:t>
            </a:r>
            <a:r>
              <a:rPr lang="en-IN" sz="2400" b="1" dirty="0">
                <a:solidFill>
                  <a:srgbClr val="24292F"/>
                </a:solidFill>
                <a:latin typeface="-apple-system"/>
              </a:rPr>
              <a:t>, Svetlana </a:t>
            </a:r>
            <a:r>
              <a:rPr lang="en-IN" sz="2400" b="1" dirty="0" err="1">
                <a:solidFill>
                  <a:srgbClr val="24292F"/>
                </a:solidFill>
                <a:latin typeface="-apple-system"/>
              </a:rPr>
              <a:t>Levitan</a:t>
            </a:r>
            <a:r>
              <a:rPr lang="en-IN" sz="2400" b="1" dirty="0">
                <a:solidFill>
                  <a:srgbClr val="24292F"/>
                </a:solidFill>
                <a:latin typeface="-apple-system"/>
              </a:rPr>
              <a:t>, Romeo </a:t>
            </a:r>
            <a:r>
              <a:rPr lang="en-IN" sz="2400" b="1" dirty="0" err="1">
                <a:solidFill>
                  <a:srgbClr val="24292F"/>
                </a:solidFill>
                <a:latin typeface="-apple-system"/>
              </a:rPr>
              <a:t>Kienzler</a:t>
            </a:r>
            <a:r>
              <a:rPr lang="en-IN" sz="2400" b="1" dirty="0">
                <a:solidFill>
                  <a:srgbClr val="24292F"/>
                </a:solidFill>
                <a:latin typeface="-apple-system"/>
              </a:rPr>
              <a:t>, </a:t>
            </a:r>
            <a:r>
              <a:rPr lang="en-IN" sz="2400" b="1" dirty="0" err="1">
                <a:solidFill>
                  <a:srgbClr val="24292F"/>
                </a:solidFill>
                <a:latin typeface="-apple-system"/>
              </a:rPr>
              <a:t>Polong</a:t>
            </a:r>
            <a:r>
              <a:rPr lang="en-IN" sz="2400" b="1" dirty="0">
                <a:solidFill>
                  <a:srgbClr val="24292F"/>
                </a:solidFill>
                <a:latin typeface="-apple-system"/>
              </a:rPr>
              <a:t> Lin, Joseph </a:t>
            </a:r>
            <a:r>
              <a:rPr lang="en-IN" sz="2400" b="1" dirty="0" err="1">
                <a:solidFill>
                  <a:srgbClr val="24292F"/>
                </a:solidFill>
                <a:latin typeface="-apple-system"/>
              </a:rPr>
              <a:t>Santarcangelo</a:t>
            </a:r>
            <a:r>
              <a:rPr lang="en-IN" sz="2400" b="1" dirty="0">
                <a:solidFill>
                  <a:srgbClr val="24292F"/>
                </a:solidFill>
                <a:latin typeface="-apple-system"/>
              </a:rPr>
              <a:t>, Azim </a:t>
            </a:r>
            <a:r>
              <a:rPr lang="en-IN" sz="2400" b="1" dirty="0" err="1">
                <a:solidFill>
                  <a:srgbClr val="24292F"/>
                </a:solidFill>
                <a:latin typeface="-apple-system"/>
              </a:rPr>
              <a:t>Hirjani</a:t>
            </a:r>
            <a:r>
              <a:rPr lang="en-IN" sz="2400" b="1" dirty="0">
                <a:solidFill>
                  <a:srgbClr val="24292F"/>
                </a:solidFill>
                <a:latin typeface="-apple-system"/>
              </a:rPr>
              <a:t>, </a:t>
            </a:r>
            <a:r>
              <a:rPr lang="en-IN" sz="2400" b="1" dirty="0" err="1">
                <a:solidFill>
                  <a:srgbClr val="24292F"/>
                </a:solidFill>
                <a:latin typeface="-apple-system"/>
              </a:rPr>
              <a:t>Hima</a:t>
            </a:r>
            <a:r>
              <a:rPr lang="en-IN" sz="2400" b="1" dirty="0">
                <a:solidFill>
                  <a:srgbClr val="24292F"/>
                </a:solidFill>
                <a:latin typeface="-apple-system"/>
              </a:rPr>
              <a:t> </a:t>
            </a:r>
            <a:r>
              <a:rPr lang="en-IN" sz="2400" b="1" dirty="0" err="1">
                <a:solidFill>
                  <a:srgbClr val="24292F"/>
                </a:solidFill>
                <a:latin typeface="-apple-system"/>
              </a:rPr>
              <a:t>Vasudevan</a:t>
            </a:r>
            <a:r>
              <a:rPr lang="en-IN" sz="2400" b="1" dirty="0">
                <a:solidFill>
                  <a:srgbClr val="24292F"/>
                </a:solidFill>
                <a:latin typeface="-apple-system"/>
              </a:rPr>
              <a:t>, </a:t>
            </a:r>
            <a:r>
              <a:rPr lang="en-IN" sz="2400" b="1" dirty="0" err="1">
                <a:solidFill>
                  <a:srgbClr val="24292F"/>
                </a:solidFill>
                <a:latin typeface="-apple-system"/>
              </a:rPr>
              <a:t>Saishruthi</a:t>
            </a:r>
            <a:r>
              <a:rPr lang="en-IN" sz="2400" b="1" dirty="0">
                <a:solidFill>
                  <a:srgbClr val="24292F"/>
                </a:solidFill>
                <a:latin typeface="-apple-system"/>
              </a:rPr>
              <a:t> </a:t>
            </a:r>
            <a:r>
              <a:rPr lang="en-IN" sz="2400" b="1" dirty="0" err="1">
                <a:solidFill>
                  <a:srgbClr val="24292F"/>
                </a:solidFill>
                <a:latin typeface="-apple-system"/>
              </a:rPr>
              <a:t>Swaminathan</a:t>
            </a:r>
            <a:r>
              <a:rPr lang="en-IN" sz="2400" b="1" dirty="0">
                <a:solidFill>
                  <a:srgbClr val="24292F"/>
                </a:solidFill>
                <a:latin typeface="-apple-system"/>
              </a:rPr>
              <a:t>, Saeed </a:t>
            </a:r>
            <a:r>
              <a:rPr lang="en-IN" sz="2400" b="1" dirty="0" err="1">
                <a:solidFill>
                  <a:srgbClr val="24292F"/>
                </a:solidFill>
                <a:latin typeface="-apple-system"/>
              </a:rPr>
              <a:t>Aghabozorgi</a:t>
            </a:r>
            <a:r>
              <a:rPr lang="en-IN" sz="2400" b="1" dirty="0">
                <a:solidFill>
                  <a:srgbClr val="24292F"/>
                </a:solidFill>
                <a:latin typeface="-apple-system"/>
              </a:rPr>
              <a:t>, Yan Luo</a:t>
            </a:r>
          </a:p>
          <a:p>
            <a:pPr>
              <a:lnSpc>
                <a:spcPct val="100000"/>
              </a:lnSpc>
            </a:pPr>
            <a:endParaRPr lang="en-IN" sz="2400" dirty="0">
              <a:latin typeface="Carlito"/>
              <a:cs typeface="Carlito"/>
            </a:endParaRPr>
          </a:p>
          <a:p>
            <a:pPr>
              <a:lnSpc>
                <a:spcPct val="100000"/>
              </a:lnSpc>
              <a:spcBef>
                <a:spcPts val="40"/>
              </a:spcBef>
            </a:pPr>
            <a:endParaRPr lang="en-IN" sz="2000" dirty="0">
              <a:latin typeface="Carlito"/>
              <a:cs typeface="Carlito"/>
            </a:endParaRPr>
          </a:p>
          <a:p>
            <a:pPr marL="12700">
              <a:lnSpc>
                <a:spcPct val="100000"/>
              </a:lnSpc>
              <a:spcBef>
                <a:spcPts val="5"/>
              </a:spcBef>
            </a:pPr>
            <a:r>
              <a:rPr lang="en-IN" sz="2400" b="1" u="heavy" dirty="0">
                <a:solidFill>
                  <a:srgbClr val="404040"/>
                </a:solidFill>
                <a:uFill>
                  <a:solidFill>
                    <a:srgbClr val="404040"/>
                  </a:solidFill>
                </a:uFill>
                <a:latin typeface="Carlito"/>
                <a:cs typeface="Carlito"/>
              </a:rPr>
              <a:t>Special </a:t>
            </a:r>
            <a:r>
              <a:rPr lang="en-IN" sz="2400" b="1" u="heavy" spc="-15" dirty="0">
                <a:solidFill>
                  <a:srgbClr val="404040"/>
                </a:solidFill>
                <a:uFill>
                  <a:solidFill>
                    <a:srgbClr val="404040"/>
                  </a:solidFill>
                </a:uFill>
                <a:latin typeface="Carlito"/>
                <a:cs typeface="Carlito"/>
              </a:rPr>
              <a:t>Thanks </a:t>
            </a:r>
            <a:r>
              <a:rPr lang="en-IN" sz="2400" b="1" u="heavy" spc="-20" dirty="0">
                <a:solidFill>
                  <a:srgbClr val="404040"/>
                </a:solidFill>
                <a:uFill>
                  <a:solidFill>
                    <a:srgbClr val="404040"/>
                  </a:solidFill>
                </a:uFill>
                <a:latin typeface="Carlito"/>
                <a:cs typeface="Carlito"/>
              </a:rPr>
              <a:t>to </a:t>
            </a:r>
            <a:r>
              <a:rPr lang="en-IN" sz="2400" b="1" u="heavy" dirty="0">
                <a:solidFill>
                  <a:srgbClr val="404040"/>
                </a:solidFill>
                <a:uFill>
                  <a:solidFill>
                    <a:srgbClr val="404040"/>
                  </a:solidFill>
                </a:uFill>
                <a:latin typeface="Carlito"/>
                <a:cs typeface="Carlito"/>
              </a:rPr>
              <a:t>All </a:t>
            </a:r>
            <a:r>
              <a:rPr lang="en-IN" sz="2400" b="1" u="heavy" spc="-20" dirty="0">
                <a:solidFill>
                  <a:srgbClr val="404040"/>
                </a:solidFill>
                <a:uFill>
                  <a:solidFill>
                    <a:srgbClr val="404040"/>
                  </a:solidFill>
                </a:uFill>
                <a:latin typeface="Carlito"/>
                <a:cs typeface="Carlito"/>
              </a:rPr>
              <a:t>Instructors:</a:t>
            </a:r>
            <a:endParaRPr lang="en-IN" sz="2400" b="1" dirty="0">
              <a:latin typeface="Carlito"/>
              <a:cs typeface="Carlito"/>
            </a:endParaRPr>
          </a:p>
          <a:p>
            <a:pPr marL="0" indent="0">
              <a:lnSpc>
                <a:spcPct val="100000"/>
              </a:lnSpc>
              <a:spcBef>
                <a:spcPts val="1200"/>
              </a:spcBef>
              <a:buNone/>
            </a:pPr>
            <a:r>
              <a:rPr lang="en-IN" sz="2400" u="heavy" spc="-20" dirty="0">
                <a:solidFill>
                  <a:srgbClr val="800080"/>
                </a:solidFill>
                <a:uFill>
                  <a:solidFill>
                    <a:srgbClr val="2996E1"/>
                  </a:solidFill>
                </a:uFill>
                <a:latin typeface="Carlito"/>
                <a:cs typeface="Carlito"/>
                <a:hlinkClick r:id="rId4"/>
              </a:rPr>
              <a:t>https://www.coursera.org/professional-certificates/ibm-data-science?#instructors</a:t>
            </a:r>
            <a:endParaRPr lang="en-IN"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65">
              <a:lnSpc>
                <a:spcPct val="100000"/>
              </a:lnSpc>
              <a:spcBef>
                <a:spcPts val="484"/>
              </a:spcBef>
              <a:tabLst>
                <a:tab pos="240665" algn="l"/>
                <a:tab pos="241935" algn="l"/>
              </a:tabLst>
            </a:pPr>
            <a:r>
              <a:rPr lang="en-IN" sz="8800" spc="-35" dirty="0">
                <a:latin typeface="Carlito"/>
                <a:cs typeface="Carlito"/>
              </a:rPr>
              <a:t>1. Data Gathering Approach:</a:t>
            </a:r>
          </a:p>
          <a:p>
            <a:pPr marL="12065">
              <a:lnSpc>
                <a:spcPct val="100000"/>
              </a:lnSpc>
              <a:spcBef>
                <a:spcPts val="484"/>
              </a:spcBef>
              <a:tabLst>
                <a:tab pos="240665" algn="l"/>
                <a:tab pos="241935" algn="l"/>
              </a:tabLst>
            </a:pPr>
            <a:r>
              <a:rPr lang="en-IN" sz="8800" spc="-35" dirty="0">
                <a:latin typeface="Carlito"/>
                <a:cs typeface="Carlito"/>
              </a:rPr>
              <a:t> - Aggregated information from </a:t>
            </a:r>
            <a:r>
              <a:rPr lang="en-IN" sz="8800" spc="-35" dirty="0" err="1">
                <a:latin typeface="Carlito"/>
                <a:cs typeface="Carlito"/>
              </a:rPr>
              <a:t>SpaceX's</a:t>
            </a:r>
            <a:r>
              <a:rPr lang="en-IN" sz="8800" spc="-35" dirty="0">
                <a:latin typeface="Carlito"/>
                <a:cs typeface="Carlito"/>
              </a:rPr>
              <a:t> official API and Wikipedia page</a:t>
            </a:r>
          </a:p>
          <a:p>
            <a:pPr marL="12065">
              <a:lnSpc>
                <a:spcPct val="100000"/>
              </a:lnSpc>
              <a:spcBef>
                <a:spcPts val="484"/>
              </a:spcBef>
              <a:tabLst>
                <a:tab pos="240665" algn="l"/>
                <a:tab pos="241935" algn="l"/>
              </a:tabLst>
            </a:pPr>
            <a:r>
              <a:rPr lang="en-IN" sz="8800" spc="-35" dirty="0">
                <a:latin typeface="Carlito"/>
                <a:cs typeface="Carlito"/>
              </a:rPr>
              <a:t>2. Outcome Classification:</a:t>
            </a:r>
          </a:p>
          <a:p>
            <a:pPr marL="12065">
              <a:lnSpc>
                <a:spcPct val="100000"/>
              </a:lnSpc>
              <a:spcBef>
                <a:spcPts val="484"/>
              </a:spcBef>
              <a:tabLst>
                <a:tab pos="240665" algn="l"/>
                <a:tab pos="241935" algn="l"/>
              </a:tabLst>
            </a:pPr>
            <a:r>
              <a:rPr lang="en-IN" sz="8800" spc="-35" dirty="0">
                <a:latin typeface="Carlito"/>
                <a:cs typeface="Carlito"/>
              </a:rPr>
              <a:t> - Distinguished between successful and unsuccessful landings</a:t>
            </a:r>
          </a:p>
          <a:p>
            <a:pPr marL="12065">
              <a:lnSpc>
                <a:spcPct val="100000"/>
              </a:lnSpc>
              <a:spcBef>
                <a:spcPts val="484"/>
              </a:spcBef>
              <a:tabLst>
                <a:tab pos="240665" algn="l"/>
                <a:tab pos="241935" algn="l"/>
              </a:tabLst>
            </a:pPr>
            <a:r>
              <a:rPr lang="en-IN" sz="8800" spc="-35" dirty="0">
                <a:latin typeface="Carlito"/>
                <a:cs typeface="Carlito"/>
              </a:rPr>
              <a:t>3. Exploratory Data Analysis:</a:t>
            </a:r>
          </a:p>
          <a:p>
            <a:pPr marL="12065">
              <a:lnSpc>
                <a:spcPct val="100000"/>
              </a:lnSpc>
              <a:spcBef>
                <a:spcPts val="484"/>
              </a:spcBef>
              <a:tabLst>
                <a:tab pos="240665" algn="l"/>
                <a:tab pos="241935" algn="l"/>
              </a:tabLst>
            </a:pPr>
            <a:r>
              <a:rPr lang="en-IN" sz="8800" spc="-35" dirty="0">
                <a:latin typeface="Carlito"/>
                <a:cs typeface="Carlito"/>
              </a:rPr>
              <a:t> - Employed visualization tools and SQL queries</a:t>
            </a:r>
          </a:p>
          <a:p>
            <a:pPr marL="12065">
              <a:lnSpc>
                <a:spcPct val="100000"/>
              </a:lnSpc>
              <a:spcBef>
                <a:spcPts val="484"/>
              </a:spcBef>
              <a:tabLst>
                <a:tab pos="240665" algn="l"/>
                <a:tab pos="241935" algn="l"/>
              </a:tabLst>
            </a:pPr>
            <a:r>
              <a:rPr lang="en-IN" sz="8800" spc="-35" dirty="0">
                <a:latin typeface="Carlito"/>
                <a:cs typeface="Carlito"/>
              </a:rPr>
              <a:t>4. Interactive Visual Analytics:</a:t>
            </a:r>
          </a:p>
          <a:p>
            <a:pPr marL="12065">
              <a:lnSpc>
                <a:spcPct val="100000"/>
              </a:lnSpc>
              <a:spcBef>
                <a:spcPts val="484"/>
              </a:spcBef>
              <a:tabLst>
                <a:tab pos="240665" algn="l"/>
                <a:tab pos="241935" algn="l"/>
              </a:tabLst>
            </a:pPr>
            <a:r>
              <a:rPr lang="en-IN" sz="8800" spc="-35" dirty="0">
                <a:latin typeface="Carlito"/>
                <a:cs typeface="Carlito"/>
              </a:rPr>
              <a:t>- Utilized Folium for geographical visualizations</a:t>
            </a:r>
          </a:p>
          <a:p>
            <a:pPr marL="12065">
              <a:lnSpc>
                <a:spcPct val="100000"/>
              </a:lnSpc>
              <a:spcBef>
                <a:spcPts val="484"/>
              </a:spcBef>
              <a:tabLst>
                <a:tab pos="240665" algn="l"/>
                <a:tab pos="241935" algn="l"/>
              </a:tabLst>
            </a:pPr>
            <a:r>
              <a:rPr lang="en-IN" sz="8800" spc="-35" dirty="0">
                <a:latin typeface="Carlito"/>
                <a:cs typeface="Carlito"/>
              </a:rPr>
              <a:t> - Employed </a:t>
            </a:r>
            <a:r>
              <a:rPr lang="en-IN" sz="8800" spc="-35" dirty="0" err="1">
                <a:latin typeface="Carlito"/>
                <a:cs typeface="Carlito"/>
              </a:rPr>
              <a:t>Plotly</a:t>
            </a:r>
            <a:r>
              <a:rPr lang="en-IN" sz="8800" spc="-35" dirty="0">
                <a:latin typeface="Carlito"/>
                <a:cs typeface="Carlito"/>
              </a:rPr>
              <a:t> Dash for interactive data presentation</a:t>
            </a:r>
          </a:p>
          <a:p>
            <a:pPr marL="12065">
              <a:lnSpc>
                <a:spcPct val="100000"/>
              </a:lnSpc>
              <a:spcBef>
                <a:spcPts val="484"/>
              </a:spcBef>
              <a:tabLst>
                <a:tab pos="240665" algn="l"/>
                <a:tab pos="241935" algn="l"/>
              </a:tabLst>
            </a:pPr>
            <a:r>
              <a:rPr lang="en-IN" sz="8800" spc="-35" dirty="0">
                <a:latin typeface="Carlito"/>
                <a:cs typeface="Carlito"/>
              </a:rPr>
              <a:t>5. Predictive Analysis:</a:t>
            </a:r>
          </a:p>
          <a:p>
            <a:pPr marL="12065">
              <a:lnSpc>
                <a:spcPct val="100000"/>
              </a:lnSpc>
              <a:spcBef>
                <a:spcPts val="484"/>
              </a:spcBef>
              <a:tabLst>
                <a:tab pos="240665" algn="l"/>
                <a:tab pos="241935" algn="l"/>
              </a:tabLst>
            </a:pPr>
            <a:r>
              <a:rPr lang="en-IN" sz="8800" spc="-35" dirty="0">
                <a:latin typeface="Carlito"/>
                <a:cs typeface="Carlito"/>
              </a:rPr>
              <a:t> - Implemented classification models for predictive insights</a:t>
            </a:r>
          </a:p>
          <a:p>
            <a:pPr marL="12065">
              <a:lnSpc>
                <a:spcPct val="100000"/>
              </a:lnSpc>
              <a:spcBef>
                <a:spcPts val="484"/>
              </a:spcBef>
              <a:tabLst>
                <a:tab pos="240665" algn="l"/>
                <a:tab pos="241935" algn="l"/>
              </a:tabLst>
            </a:pPr>
            <a:r>
              <a:rPr lang="en-IN" sz="8800" spc="-35" dirty="0">
                <a:latin typeface="Carlito"/>
                <a:cs typeface="Carlito"/>
              </a:rPr>
              <a:t>- Fine-tuned models using </a:t>
            </a:r>
            <a:r>
              <a:rPr lang="en-IN" sz="8800" spc="-35" dirty="0" err="1">
                <a:latin typeface="Carlito"/>
                <a:cs typeface="Carlito"/>
              </a:rPr>
              <a:t>GridSearchCV</a:t>
            </a:r>
            <a:r>
              <a:rPr lang="en-IN" sz="8800" spc="-35" dirty="0">
                <a:latin typeface="Carlito"/>
                <a:cs typeface="Carlito"/>
              </a:rPr>
              <a:t> for optimization</a:t>
            </a:r>
            <a:endParaRPr lang="en-IN" sz="7200" dirty="0">
              <a:latin typeface="Carlito"/>
              <a:cs typeface="Carlito"/>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725" y="1409075"/>
            <a:ext cx="10865886" cy="4767888"/>
          </a:xfrm>
          <a:prstGeom prst="rect">
            <a:avLst/>
          </a:prstGeom>
        </p:spPr>
        <p:txBody>
          <a:bodyPr/>
          <a:lstStyle/>
          <a:p>
            <a:pPr marL="12700" marR="42545">
              <a:lnSpc>
                <a:spcPts val="2210"/>
              </a:lnSpc>
              <a:spcBef>
                <a:spcPts val="335"/>
              </a:spcBef>
            </a:pPr>
            <a:r>
              <a:rPr lang="en-US" sz="2400" spc="-25" dirty="0">
                <a:solidFill>
                  <a:srgbClr val="0070C0"/>
                </a:solidFill>
                <a:latin typeface="Carlito"/>
                <a:cs typeface="Carlito"/>
              </a:rPr>
              <a:t>Data aggregation involved a blend of Space X public API queries and extracting data from a table in Space X’s Wikipedia page.</a:t>
            </a:r>
          </a:p>
          <a:p>
            <a:pPr marL="12700" marR="42545">
              <a:lnSpc>
                <a:spcPts val="2210"/>
              </a:lnSpc>
              <a:spcBef>
                <a:spcPts val="335"/>
              </a:spcBef>
            </a:pPr>
            <a:r>
              <a:rPr lang="en-US" sz="2400" spc="-5" dirty="0">
                <a:solidFill>
                  <a:srgbClr val="0070C0"/>
                </a:solidFill>
                <a:latin typeface="Carlito"/>
                <a:cs typeface="Carlito"/>
              </a:rPr>
              <a:t>Slide 2 illustrates the API-based data collection flow, followed by Slide 3 showcasing the web scraping data collection process.</a:t>
            </a:r>
          </a:p>
          <a:p>
            <a:pPr marL="12700" marR="42545">
              <a:lnSpc>
                <a:spcPts val="2210"/>
              </a:lnSpc>
              <a:spcBef>
                <a:spcPts val="335"/>
              </a:spcBef>
            </a:pPr>
            <a:r>
              <a:rPr lang="en-US" sz="2400" u="heavy" dirty="0">
                <a:solidFill>
                  <a:srgbClr val="0070C0"/>
                </a:solidFill>
                <a:uFill>
                  <a:solidFill>
                    <a:srgbClr val="404040"/>
                  </a:solidFill>
                </a:uFill>
                <a:latin typeface="Carlito"/>
                <a:cs typeface="Carlito"/>
              </a:rPr>
              <a:t>Space X API </a:t>
            </a:r>
            <a:r>
              <a:rPr lang="en-US" sz="2400" u="heavy" spc="-25" dirty="0">
                <a:solidFill>
                  <a:srgbClr val="0070C0"/>
                </a:solidFill>
                <a:uFill>
                  <a:solidFill>
                    <a:srgbClr val="404040"/>
                  </a:solidFill>
                </a:uFill>
                <a:latin typeface="Carlito"/>
                <a:cs typeface="Carlito"/>
              </a:rPr>
              <a:t>Data</a:t>
            </a:r>
            <a:r>
              <a:rPr lang="en-US" sz="2400" u="heavy" spc="-95" dirty="0">
                <a:solidFill>
                  <a:srgbClr val="0070C0"/>
                </a:solidFill>
                <a:uFill>
                  <a:solidFill>
                    <a:srgbClr val="404040"/>
                  </a:solidFill>
                </a:uFill>
                <a:latin typeface="Carlito"/>
                <a:cs typeface="Carlito"/>
              </a:rPr>
              <a:t> </a:t>
            </a:r>
            <a:r>
              <a:rPr lang="en-US" sz="2400" u="heavy" spc="-5" dirty="0">
                <a:solidFill>
                  <a:srgbClr val="0070C0"/>
                </a:solidFill>
                <a:uFill>
                  <a:solidFill>
                    <a:srgbClr val="404040"/>
                  </a:solidFill>
                </a:uFill>
                <a:latin typeface="Carlito"/>
                <a:cs typeface="Carlito"/>
              </a:rPr>
              <a:t>Columns:</a:t>
            </a:r>
            <a:endParaRPr lang="en-US" sz="2400" dirty="0">
              <a:solidFill>
                <a:srgbClr val="0070C0"/>
              </a:solidFill>
              <a:latin typeface="Carlito"/>
              <a:cs typeface="Carlito"/>
            </a:endParaRPr>
          </a:p>
          <a:p>
            <a:pPr marL="12700">
              <a:lnSpc>
                <a:spcPts val="2300"/>
              </a:lnSpc>
              <a:spcBef>
                <a:spcPts val="1200"/>
              </a:spcBef>
            </a:pPr>
            <a:r>
              <a:rPr lang="en-US" sz="2400" spc="-30" dirty="0" err="1">
                <a:solidFill>
                  <a:srgbClr val="0070C0"/>
                </a:solidFill>
                <a:latin typeface="Carlito"/>
                <a:cs typeface="Carlito"/>
              </a:rPr>
              <a:t>FlightNumber</a:t>
            </a:r>
            <a:r>
              <a:rPr lang="en-US" sz="2400" spc="-30" dirty="0">
                <a:solidFill>
                  <a:srgbClr val="0070C0"/>
                </a:solidFill>
                <a:latin typeface="Carlito"/>
                <a:cs typeface="Carlito"/>
              </a:rPr>
              <a:t>, </a:t>
            </a:r>
            <a:r>
              <a:rPr lang="en-US" sz="2400" spc="-20" dirty="0">
                <a:solidFill>
                  <a:srgbClr val="0070C0"/>
                </a:solidFill>
                <a:latin typeface="Carlito"/>
                <a:cs typeface="Carlito"/>
              </a:rPr>
              <a:t>Date, </a:t>
            </a:r>
            <a:r>
              <a:rPr lang="en-US" sz="2400" spc="-25" dirty="0" err="1">
                <a:solidFill>
                  <a:srgbClr val="0070C0"/>
                </a:solidFill>
                <a:latin typeface="Carlito"/>
                <a:cs typeface="Carlito"/>
              </a:rPr>
              <a:t>BoosterVersion</a:t>
            </a:r>
            <a:r>
              <a:rPr lang="en-US" sz="2400" spc="-25" dirty="0">
                <a:solidFill>
                  <a:srgbClr val="0070C0"/>
                </a:solidFill>
                <a:latin typeface="Carlito"/>
                <a:cs typeface="Carlito"/>
              </a:rPr>
              <a:t>, </a:t>
            </a:r>
            <a:r>
              <a:rPr lang="en-US" sz="2400" spc="-20" dirty="0" err="1">
                <a:solidFill>
                  <a:srgbClr val="0070C0"/>
                </a:solidFill>
                <a:latin typeface="Carlito"/>
                <a:cs typeface="Carlito"/>
              </a:rPr>
              <a:t>PayloadMass</a:t>
            </a:r>
            <a:r>
              <a:rPr lang="en-US" sz="2400" spc="-20" dirty="0">
                <a:solidFill>
                  <a:srgbClr val="0070C0"/>
                </a:solidFill>
                <a:latin typeface="Carlito"/>
                <a:cs typeface="Carlito"/>
              </a:rPr>
              <a:t>, </a:t>
            </a:r>
            <a:r>
              <a:rPr lang="en-US" sz="2400" spc="-5" dirty="0">
                <a:solidFill>
                  <a:srgbClr val="0070C0"/>
                </a:solidFill>
                <a:latin typeface="Carlito"/>
                <a:cs typeface="Carlito"/>
              </a:rPr>
              <a:t>Orbit, </a:t>
            </a:r>
            <a:r>
              <a:rPr lang="en-US" sz="2400" spc="-5" dirty="0" err="1">
                <a:solidFill>
                  <a:srgbClr val="0070C0"/>
                </a:solidFill>
                <a:latin typeface="Carlito"/>
                <a:cs typeface="Carlito"/>
              </a:rPr>
              <a:t>LaunchSite</a:t>
            </a:r>
            <a:r>
              <a:rPr lang="en-US" sz="2400" spc="-5" dirty="0">
                <a:solidFill>
                  <a:srgbClr val="0070C0"/>
                </a:solidFill>
                <a:latin typeface="Carlito"/>
                <a:cs typeface="Carlito"/>
              </a:rPr>
              <a:t>, </a:t>
            </a:r>
            <a:r>
              <a:rPr lang="en-US" sz="2400" spc="-15" dirty="0">
                <a:solidFill>
                  <a:srgbClr val="0070C0"/>
                </a:solidFill>
                <a:latin typeface="Carlito"/>
                <a:cs typeface="Carlito"/>
              </a:rPr>
              <a:t>Outcome, </a:t>
            </a:r>
            <a:r>
              <a:rPr lang="en-US" sz="2400" spc="-5" dirty="0">
                <a:solidFill>
                  <a:srgbClr val="0070C0"/>
                </a:solidFill>
                <a:latin typeface="Carlito"/>
                <a:cs typeface="Carlito"/>
              </a:rPr>
              <a:t>Flights,</a:t>
            </a:r>
            <a:r>
              <a:rPr lang="en-US" sz="2400" spc="55" dirty="0">
                <a:solidFill>
                  <a:srgbClr val="0070C0"/>
                </a:solidFill>
                <a:latin typeface="Carlito"/>
                <a:cs typeface="Carlito"/>
              </a:rPr>
              <a:t> </a:t>
            </a:r>
            <a:r>
              <a:rPr lang="en-US" sz="2400" dirty="0" err="1">
                <a:solidFill>
                  <a:srgbClr val="0070C0"/>
                </a:solidFill>
                <a:latin typeface="Carlito"/>
                <a:cs typeface="Carlito"/>
              </a:rPr>
              <a:t>GridFins</a:t>
            </a:r>
            <a:r>
              <a:rPr lang="en-US" sz="2400" dirty="0">
                <a:solidFill>
                  <a:srgbClr val="0070C0"/>
                </a:solidFill>
                <a:latin typeface="Carlito"/>
                <a:cs typeface="Carlito"/>
              </a:rPr>
              <a:t>,</a:t>
            </a:r>
          </a:p>
          <a:p>
            <a:pPr marL="12700">
              <a:lnSpc>
                <a:spcPts val="2300"/>
              </a:lnSpc>
            </a:pPr>
            <a:r>
              <a:rPr lang="en-US" sz="2400" spc="-5" dirty="0">
                <a:solidFill>
                  <a:srgbClr val="0070C0"/>
                </a:solidFill>
                <a:latin typeface="Carlito"/>
                <a:cs typeface="Carlito"/>
              </a:rPr>
              <a:t>Reused, Legs, </a:t>
            </a:r>
            <a:r>
              <a:rPr lang="en-US" sz="2400" spc="-10" dirty="0" err="1">
                <a:solidFill>
                  <a:srgbClr val="0070C0"/>
                </a:solidFill>
                <a:latin typeface="Carlito"/>
                <a:cs typeface="Carlito"/>
              </a:rPr>
              <a:t>LandingPad</a:t>
            </a:r>
            <a:r>
              <a:rPr lang="en-US" sz="2400" spc="-10" dirty="0">
                <a:solidFill>
                  <a:srgbClr val="0070C0"/>
                </a:solidFill>
                <a:latin typeface="Carlito"/>
                <a:cs typeface="Carlito"/>
              </a:rPr>
              <a:t>, </a:t>
            </a:r>
            <a:r>
              <a:rPr lang="en-US" sz="2400" dirty="0">
                <a:solidFill>
                  <a:srgbClr val="0070C0"/>
                </a:solidFill>
                <a:latin typeface="Carlito"/>
                <a:cs typeface="Carlito"/>
              </a:rPr>
              <a:t>Block, </a:t>
            </a:r>
            <a:r>
              <a:rPr lang="en-US" sz="2400" spc="-10" dirty="0" err="1">
                <a:solidFill>
                  <a:srgbClr val="0070C0"/>
                </a:solidFill>
                <a:latin typeface="Carlito"/>
                <a:cs typeface="Carlito"/>
              </a:rPr>
              <a:t>ReusedCount</a:t>
            </a:r>
            <a:r>
              <a:rPr lang="en-US" sz="2400" spc="-10" dirty="0">
                <a:solidFill>
                  <a:srgbClr val="0070C0"/>
                </a:solidFill>
                <a:latin typeface="Carlito"/>
                <a:cs typeface="Carlito"/>
              </a:rPr>
              <a:t>, </a:t>
            </a:r>
            <a:r>
              <a:rPr lang="en-US" sz="2400" spc="-5" dirty="0">
                <a:solidFill>
                  <a:srgbClr val="0070C0"/>
                </a:solidFill>
                <a:latin typeface="Carlito"/>
                <a:cs typeface="Carlito"/>
              </a:rPr>
              <a:t>Serial, Longitude,</a:t>
            </a:r>
            <a:r>
              <a:rPr lang="en-US" sz="2400" spc="-229" dirty="0">
                <a:solidFill>
                  <a:srgbClr val="0070C0"/>
                </a:solidFill>
                <a:latin typeface="Carlito"/>
                <a:cs typeface="Carlito"/>
              </a:rPr>
              <a:t> </a:t>
            </a:r>
            <a:r>
              <a:rPr lang="en-US" sz="2400" spc="-5" dirty="0">
                <a:solidFill>
                  <a:srgbClr val="0070C0"/>
                </a:solidFill>
                <a:latin typeface="Carlito"/>
                <a:cs typeface="Carlito"/>
              </a:rPr>
              <a:t>Latitude</a:t>
            </a:r>
            <a:endParaRPr lang="en-US" sz="2400" dirty="0">
              <a:solidFill>
                <a:srgbClr val="0070C0"/>
              </a:solidFill>
              <a:latin typeface="Carlito"/>
              <a:cs typeface="Carlito"/>
            </a:endParaRPr>
          </a:p>
          <a:p>
            <a:pPr marL="12700">
              <a:lnSpc>
                <a:spcPct val="100000"/>
              </a:lnSpc>
              <a:spcBef>
                <a:spcPts val="1105"/>
              </a:spcBef>
            </a:pPr>
            <a:r>
              <a:rPr lang="en-US" sz="2400" u="heavy" dirty="0">
                <a:solidFill>
                  <a:srgbClr val="0070C0"/>
                </a:solidFill>
                <a:uFill>
                  <a:solidFill>
                    <a:srgbClr val="404040"/>
                  </a:solidFill>
                </a:uFill>
                <a:latin typeface="Carlito"/>
                <a:cs typeface="Carlito"/>
              </a:rPr>
              <a:t>Wikipedia </a:t>
            </a:r>
            <a:r>
              <a:rPr lang="en-US" sz="2400" u="heavy" spc="-25" dirty="0" err="1">
                <a:solidFill>
                  <a:srgbClr val="0070C0"/>
                </a:solidFill>
                <a:uFill>
                  <a:solidFill>
                    <a:srgbClr val="404040"/>
                  </a:solidFill>
                </a:uFill>
                <a:latin typeface="Carlito"/>
                <a:cs typeface="Carlito"/>
              </a:rPr>
              <a:t>Webscrape</a:t>
            </a:r>
            <a:r>
              <a:rPr lang="en-US" sz="2400" u="heavy" spc="-25" dirty="0">
                <a:solidFill>
                  <a:srgbClr val="0070C0"/>
                </a:solidFill>
                <a:uFill>
                  <a:solidFill>
                    <a:srgbClr val="404040"/>
                  </a:solidFill>
                </a:uFill>
                <a:latin typeface="Carlito"/>
                <a:cs typeface="Carlito"/>
              </a:rPr>
              <a:t> Data</a:t>
            </a:r>
            <a:r>
              <a:rPr lang="en-US" sz="2400" u="heavy" spc="-125" dirty="0">
                <a:solidFill>
                  <a:srgbClr val="0070C0"/>
                </a:solidFill>
                <a:uFill>
                  <a:solidFill>
                    <a:srgbClr val="404040"/>
                  </a:solidFill>
                </a:uFill>
                <a:latin typeface="Carlito"/>
                <a:cs typeface="Carlito"/>
              </a:rPr>
              <a:t> </a:t>
            </a:r>
            <a:r>
              <a:rPr lang="en-US" sz="2400" u="heavy" spc="-5" dirty="0">
                <a:solidFill>
                  <a:srgbClr val="0070C0"/>
                </a:solidFill>
                <a:uFill>
                  <a:solidFill>
                    <a:srgbClr val="404040"/>
                  </a:solidFill>
                </a:uFill>
                <a:latin typeface="Carlito"/>
                <a:cs typeface="Carlito"/>
              </a:rPr>
              <a:t>Columns:</a:t>
            </a:r>
            <a:endParaRPr lang="en-US" sz="2400" dirty="0">
              <a:solidFill>
                <a:srgbClr val="0070C0"/>
              </a:solidFill>
              <a:latin typeface="Carlito"/>
              <a:cs typeface="Carlito"/>
            </a:endParaRPr>
          </a:p>
          <a:p>
            <a:pPr marL="12700" marR="837565">
              <a:lnSpc>
                <a:spcPts val="2200"/>
              </a:lnSpc>
              <a:spcBef>
                <a:spcPts val="1440"/>
              </a:spcBef>
            </a:pPr>
            <a:r>
              <a:rPr lang="en-US" sz="2400" spc="-15" dirty="0">
                <a:solidFill>
                  <a:srgbClr val="0070C0"/>
                </a:solidFill>
                <a:latin typeface="Carlito"/>
                <a:cs typeface="Carlito"/>
              </a:rPr>
              <a:t>Flight </a:t>
            </a:r>
            <a:r>
              <a:rPr lang="en-US" sz="2400" dirty="0">
                <a:solidFill>
                  <a:srgbClr val="0070C0"/>
                </a:solidFill>
                <a:latin typeface="Carlito"/>
                <a:cs typeface="Carlito"/>
              </a:rPr>
              <a:t>No., </a:t>
            </a:r>
            <a:r>
              <a:rPr lang="en-US" sz="2400" spc="-5" dirty="0">
                <a:solidFill>
                  <a:srgbClr val="0070C0"/>
                </a:solidFill>
                <a:latin typeface="Carlito"/>
                <a:cs typeface="Carlito"/>
              </a:rPr>
              <a:t>Launch </a:t>
            </a:r>
            <a:r>
              <a:rPr lang="en-US" sz="2400" spc="-20" dirty="0">
                <a:solidFill>
                  <a:srgbClr val="0070C0"/>
                </a:solidFill>
                <a:latin typeface="Carlito"/>
                <a:cs typeface="Carlito"/>
              </a:rPr>
              <a:t>site, </a:t>
            </a:r>
            <a:r>
              <a:rPr lang="en-US" sz="2400" spc="-25" dirty="0">
                <a:solidFill>
                  <a:srgbClr val="0070C0"/>
                </a:solidFill>
                <a:latin typeface="Carlito"/>
                <a:cs typeface="Carlito"/>
              </a:rPr>
              <a:t>Payload, </a:t>
            </a:r>
            <a:r>
              <a:rPr lang="en-US" sz="2400" spc="-20" dirty="0" err="1">
                <a:solidFill>
                  <a:srgbClr val="0070C0"/>
                </a:solidFill>
                <a:latin typeface="Carlito"/>
                <a:cs typeface="Carlito"/>
              </a:rPr>
              <a:t>PayloadMass</a:t>
            </a:r>
            <a:r>
              <a:rPr lang="en-US" sz="2400" spc="-20" dirty="0">
                <a:solidFill>
                  <a:srgbClr val="0070C0"/>
                </a:solidFill>
                <a:latin typeface="Carlito"/>
                <a:cs typeface="Carlito"/>
              </a:rPr>
              <a:t>, </a:t>
            </a:r>
            <a:r>
              <a:rPr lang="en-US" sz="2400" spc="-5" dirty="0">
                <a:solidFill>
                  <a:srgbClr val="0070C0"/>
                </a:solidFill>
                <a:latin typeface="Carlito"/>
                <a:cs typeface="Carlito"/>
              </a:rPr>
              <a:t>Orbit, </a:t>
            </a:r>
            <a:r>
              <a:rPr lang="en-US" sz="2400" spc="-60" dirty="0">
                <a:solidFill>
                  <a:srgbClr val="0070C0"/>
                </a:solidFill>
                <a:latin typeface="Carlito"/>
                <a:cs typeface="Carlito"/>
              </a:rPr>
              <a:t>Customer, </a:t>
            </a:r>
            <a:r>
              <a:rPr lang="en-US" sz="2400" spc="-5" dirty="0">
                <a:solidFill>
                  <a:srgbClr val="0070C0"/>
                </a:solidFill>
                <a:latin typeface="Carlito"/>
                <a:cs typeface="Carlito"/>
              </a:rPr>
              <a:t>Launch </a:t>
            </a:r>
            <a:r>
              <a:rPr lang="en-US" sz="2400" spc="-15" dirty="0">
                <a:solidFill>
                  <a:srgbClr val="0070C0"/>
                </a:solidFill>
                <a:latin typeface="Carlito"/>
                <a:cs typeface="Carlito"/>
              </a:rPr>
              <a:t>outcome, </a:t>
            </a:r>
            <a:r>
              <a:rPr lang="en-US" sz="2400" spc="-45" dirty="0">
                <a:solidFill>
                  <a:srgbClr val="0070C0"/>
                </a:solidFill>
                <a:latin typeface="Carlito"/>
                <a:cs typeface="Carlito"/>
              </a:rPr>
              <a:t>Version  </a:t>
            </a:r>
            <a:r>
              <a:rPr lang="en-US" sz="2400" spc="-60" dirty="0">
                <a:solidFill>
                  <a:srgbClr val="0070C0"/>
                </a:solidFill>
                <a:latin typeface="Carlito"/>
                <a:cs typeface="Carlito"/>
              </a:rPr>
              <a:t>Booster, </a:t>
            </a:r>
            <a:r>
              <a:rPr lang="en-US" sz="2400" spc="-20" dirty="0">
                <a:solidFill>
                  <a:srgbClr val="0070C0"/>
                </a:solidFill>
                <a:latin typeface="Carlito"/>
                <a:cs typeface="Carlito"/>
              </a:rPr>
              <a:t>Booster </a:t>
            </a:r>
            <a:r>
              <a:rPr lang="en-US" sz="2400" dirty="0">
                <a:solidFill>
                  <a:srgbClr val="0070C0"/>
                </a:solidFill>
                <a:latin typeface="Carlito"/>
                <a:cs typeface="Carlito"/>
              </a:rPr>
              <a:t>landing, </a:t>
            </a:r>
            <a:r>
              <a:rPr lang="en-US" sz="2400" spc="-20" dirty="0">
                <a:solidFill>
                  <a:srgbClr val="0070C0"/>
                </a:solidFill>
                <a:latin typeface="Carlito"/>
                <a:cs typeface="Carlito"/>
              </a:rPr>
              <a:t>Date,</a:t>
            </a:r>
            <a:r>
              <a:rPr lang="en-US" sz="2400" spc="40" dirty="0">
                <a:solidFill>
                  <a:srgbClr val="0070C0"/>
                </a:solidFill>
                <a:latin typeface="Carlito"/>
                <a:cs typeface="Carlito"/>
              </a:rPr>
              <a:t> </a:t>
            </a:r>
            <a:r>
              <a:rPr lang="en-US" sz="2400" spc="-5" dirty="0">
                <a:solidFill>
                  <a:srgbClr val="0070C0"/>
                </a:solidFill>
                <a:latin typeface="Carlito"/>
                <a:cs typeface="Carlito"/>
              </a:rPr>
              <a:t>Time</a:t>
            </a:r>
            <a:endParaRPr lang="en-US" sz="2400" dirty="0">
              <a:solidFill>
                <a:srgbClr val="0070C0"/>
              </a:solidFill>
              <a:latin typeface="Carlito"/>
              <a:cs typeface="Carlito"/>
            </a:endParaRPr>
          </a:p>
          <a:p>
            <a:pPr marL="0" indent="0">
              <a:buNone/>
            </a:pPr>
            <a:endParaRPr lang="en-US" dirty="0">
              <a:solidFill>
                <a:srgbClr val="0070C0"/>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54833" y="1364105"/>
            <a:ext cx="3353680" cy="466204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0070C0"/>
                </a:solidFill>
                <a:latin typeface="Abadi" panose="020B0604020104020204" pitchFamily="34" charset="0"/>
              </a:rPr>
              <a:t>GitHub: https://github.com/SindhePandurangBITS/IBM_DS_Professional/blob/a809dddf6357089f018a1a5aa67517f1f76e20ee/jupyter-labs-spacex-data-collection-api.ipynb</a:t>
            </a:r>
            <a:endParaRPr lang="en-US" dirty="0">
              <a:solidFill>
                <a:srgbClr val="0070C0"/>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p:cNvSpPr/>
          <p:nvPr/>
        </p:nvSpPr>
        <p:spPr>
          <a:xfrm>
            <a:off x="4487355" y="2242071"/>
            <a:ext cx="237744" cy="1389888"/>
          </a:xfrm>
          <a:prstGeom prst="rect">
            <a:avLst/>
          </a:prstGeom>
          <a:blipFill>
            <a:blip r:embed="rId3" cstate="print"/>
            <a:stretch>
              <a:fillRect/>
            </a:stretch>
          </a:blipFill>
        </p:spPr>
        <p:txBody>
          <a:bodyPr wrap="square" lIns="0" tIns="0" rIns="0" bIns="0" rtlCol="0"/>
          <a:lstStyle/>
          <a:p>
            <a:endParaRPr/>
          </a:p>
        </p:txBody>
      </p:sp>
      <p:grpSp>
        <p:nvGrpSpPr>
          <p:cNvPr id="8" name="object 7"/>
          <p:cNvGrpSpPr/>
          <p:nvPr/>
        </p:nvGrpSpPr>
        <p:grpSpPr>
          <a:xfrm>
            <a:off x="4235894" y="1870977"/>
            <a:ext cx="1851660" cy="1607820"/>
            <a:chOff x="4782311" y="1478280"/>
            <a:chExt cx="1851660" cy="1607820"/>
          </a:xfrm>
          <a:solidFill>
            <a:schemeClr val="accent1"/>
          </a:solidFill>
        </p:grpSpPr>
        <p:sp>
          <p:nvSpPr>
            <p:cNvPr id="9" name="object 8"/>
            <p:cNvSpPr/>
            <p:nvPr/>
          </p:nvSpPr>
          <p:spPr>
            <a:xfrm>
              <a:off x="5084063" y="1766316"/>
              <a:ext cx="158496" cy="1319784"/>
            </a:xfrm>
            <a:prstGeom prst="rect">
              <a:avLst/>
            </a:prstGeom>
            <a:grpFill/>
          </p:spPr>
          <p:txBody>
            <a:bodyPr wrap="square" lIns="0" tIns="0" rIns="0" bIns="0" rtlCol="0"/>
            <a:lstStyle/>
            <a:p>
              <a:endParaRPr/>
            </a:p>
          </p:txBody>
        </p:sp>
        <p:sp>
          <p:nvSpPr>
            <p:cNvPr id="10" name="object 9"/>
            <p:cNvSpPr/>
            <p:nvPr/>
          </p:nvSpPr>
          <p:spPr>
            <a:xfrm>
              <a:off x="4782311" y="1478280"/>
              <a:ext cx="1851660" cy="1143000"/>
            </a:xfrm>
            <a:prstGeom prst="rect">
              <a:avLst/>
            </a:prstGeom>
            <a:grpFill/>
          </p:spPr>
          <p:txBody>
            <a:bodyPr wrap="square" lIns="0" tIns="0" rIns="0" bIns="0" rtlCol="0"/>
            <a:lstStyle/>
            <a:p>
              <a:endParaRPr/>
            </a:p>
          </p:txBody>
        </p:sp>
        <p:sp>
          <p:nvSpPr>
            <p:cNvPr id="11" name="object 10"/>
            <p:cNvSpPr/>
            <p:nvPr/>
          </p:nvSpPr>
          <p:spPr>
            <a:xfrm>
              <a:off x="4888991" y="1719072"/>
              <a:ext cx="1677923" cy="696467"/>
            </a:xfrm>
            <a:prstGeom prst="rect">
              <a:avLst/>
            </a:prstGeom>
            <a:grpFill/>
          </p:spPr>
          <p:txBody>
            <a:bodyPr wrap="square" lIns="0" tIns="0" rIns="0" bIns="0" rtlCol="0"/>
            <a:lstStyle/>
            <a:p>
              <a:endParaRPr/>
            </a:p>
          </p:txBody>
        </p:sp>
        <p:sp>
          <p:nvSpPr>
            <p:cNvPr id="12" name="object 11"/>
            <p:cNvSpPr/>
            <p:nvPr/>
          </p:nvSpPr>
          <p:spPr>
            <a:xfrm>
              <a:off x="4803647" y="1499616"/>
              <a:ext cx="1772411" cy="1063752"/>
            </a:xfrm>
            <a:prstGeom prst="rect">
              <a:avLst/>
            </a:prstGeom>
            <a:grpFill/>
          </p:spPr>
          <p:txBody>
            <a:bodyPr wrap="square" lIns="0" tIns="0" rIns="0" bIns="0" rtlCol="0"/>
            <a:lstStyle/>
            <a:p>
              <a:endParaRPr/>
            </a:p>
          </p:txBody>
        </p:sp>
      </p:grpSp>
      <p:sp>
        <p:nvSpPr>
          <p:cNvPr id="13" name="object 12"/>
          <p:cNvSpPr txBox="1"/>
          <p:nvPr/>
        </p:nvSpPr>
        <p:spPr>
          <a:xfrm>
            <a:off x="4424450" y="2109612"/>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p:cNvGrpSpPr/>
          <p:nvPr/>
        </p:nvGrpSpPr>
        <p:grpSpPr>
          <a:xfrm>
            <a:off x="4206938" y="3295155"/>
            <a:ext cx="1851660" cy="1666239"/>
            <a:chOff x="4782311" y="2807207"/>
            <a:chExt cx="1851660" cy="1666239"/>
          </a:xfrm>
          <a:solidFill>
            <a:schemeClr val="accent1"/>
          </a:solidFill>
        </p:grpSpPr>
        <p:sp>
          <p:nvSpPr>
            <p:cNvPr id="15" name="object 14"/>
            <p:cNvSpPr/>
            <p:nvPr/>
          </p:nvSpPr>
          <p:spPr>
            <a:xfrm>
              <a:off x="5062727" y="3073907"/>
              <a:ext cx="237744" cy="1399032"/>
            </a:xfrm>
            <a:prstGeom prst="rect">
              <a:avLst/>
            </a:prstGeom>
            <a:grpFill/>
          </p:spPr>
          <p:txBody>
            <a:bodyPr wrap="square" lIns="0" tIns="0" rIns="0" bIns="0" rtlCol="0"/>
            <a:lstStyle/>
            <a:p>
              <a:endParaRPr/>
            </a:p>
          </p:txBody>
        </p:sp>
        <p:sp>
          <p:nvSpPr>
            <p:cNvPr id="16" name="object 15"/>
            <p:cNvSpPr/>
            <p:nvPr/>
          </p:nvSpPr>
          <p:spPr>
            <a:xfrm>
              <a:off x="5084063" y="3095243"/>
              <a:ext cx="158496" cy="1319784"/>
            </a:xfrm>
            <a:prstGeom prst="rect">
              <a:avLst/>
            </a:prstGeom>
            <a:grpFill/>
          </p:spPr>
          <p:txBody>
            <a:bodyPr wrap="square" lIns="0" tIns="0" rIns="0" bIns="0" rtlCol="0"/>
            <a:lstStyle/>
            <a:p>
              <a:endParaRPr/>
            </a:p>
          </p:txBody>
        </p:sp>
        <p:sp>
          <p:nvSpPr>
            <p:cNvPr id="17" name="object 16"/>
            <p:cNvSpPr/>
            <p:nvPr/>
          </p:nvSpPr>
          <p:spPr>
            <a:xfrm>
              <a:off x="4782311" y="2807207"/>
              <a:ext cx="1851660" cy="1143000"/>
            </a:xfrm>
            <a:prstGeom prst="rect">
              <a:avLst/>
            </a:prstGeom>
            <a:grpFill/>
          </p:spPr>
          <p:txBody>
            <a:bodyPr wrap="square" lIns="0" tIns="0" rIns="0" bIns="0" rtlCol="0"/>
            <a:lstStyle/>
            <a:p>
              <a:endParaRPr/>
            </a:p>
          </p:txBody>
        </p:sp>
        <p:sp>
          <p:nvSpPr>
            <p:cNvPr id="18" name="object 17"/>
            <p:cNvSpPr/>
            <p:nvPr/>
          </p:nvSpPr>
          <p:spPr>
            <a:xfrm>
              <a:off x="4888991" y="2839211"/>
              <a:ext cx="1677923" cy="1115568"/>
            </a:xfrm>
            <a:prstGeom prst="rect">
              <a:avLst/>
            </a:prstGeom>
            <a:grpFill/>
          </p:spPr>
          <p:txBody>
            <a:bodyPr wrap="square" lIns="0" tIns="0" rIns="0" bIns="0" rtlCol="0"/>
            <a:lstStyle/>
            <a:p>
              <a:endParaRPr/>
            </a:p>
          </p:txBody>
        </p:sp>
        <p:sp>
          <p:nvSpPr>
            <p:cNvPr id="19" name="object 18"/>
            <p:cNvSpPr/>
            <p:nvPr/>
          </p:nvSpPr>
          <p:spPr>
            <a:xfrm>
              <a:off x="4803647" y="2828543"/>
              <a:ext cx="1772411" cy="1063752"/>
            </a:xfrm>
            <a:prstGeom prst="rect">
              <a:avLst/>
            </a:prstGeom>
            <a:grpFill/>
          </p:spPr>
          <p:txBody>
            <a:bodyPr wrap="square" lIns="0" tIns="0" rIns="0" bIns="0" rtlCol="0"/>
            <a:lstStyle/>
            <a:p>
              <a:endParaRPr/>
            </a:p>
          </p:txBody>
        </p:sp>
      </p:grpSp>
      <p:sp>
        <p:nvSpPr>
          <p:cNvPr id="20" name="object 19"/>
          <p:cNvSpPr txBox="1"/>
          <p:nvPr/>
        </p:nvSpPr>
        <p:spPr>
          <a:xfrm>
            <a:off x="4237258" y="3437136"/>
            <a:ext cx="1728929"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p:cNvGrpSpPr/>
          <p:nvPr/>
        </p:nvGrpSpPr>
        <p:grpSpPr>
          <a:xfrm>
            <a:off x="4206938" y="4625607"/>
            <a:ext cx="2790825" cy="1141730"/>
            <a:chOff x="4782311" y="4137659"/>
            <a:chExt cx="2790825" cy="1141730"/>
          </a:xfrm>
          <a:solidFill>
            <a:schemeClr val="accent1"/>
          </a:solidFill>
        </p:grpSpPr>
        <p:sp>
          <p:nvSpPr>
            <p:cNvPr id="22" name="object 21"/>
            <p:cNvSpPr/>
            <p:nvPr/>
          </p:nvSpPr>
          <p:spPr>
            <a:xfrm>
              <a:off x="5146547" y="4319015"/>
              <a:ext cx="2426207" cy="239268"/>
            </a:xfrm>
            <a:prstGeom prst="rect">
              <a:avLst/>
            </a:prstGeom>
            <a:grpFill/>
          </p:spPr>
          <p:txBody>
            <a:bodyPr wrap="square" lIns="0" tIns="0" rIns="0" bIns="0" rtlCol="0"/>
            <a:lstStyle/>
            <a:p>
              <a:endParaRPr/>
            </a:p>
          </p:txBody>
        </p:sp>
        <p:sp>
          <p:nvSpPr>
            <p:cNvPr id="23" name="object 22"/>
            <p:cNvSpPr/>
            <p:nvPr/>
          </p:nvSpPr>
          <p:spPr>
            <a:xfrm>
              <a:off x="5167883" y="4340351"/>
              <a:ext cx="2346960" cy="160019"/>
            </a:xfrm>
            <a:prstGeom prst="rect">
              <a:avLst/>
            </a:prstGeom>
            <a:grpFill/>
          </p:spPr>
          <p:txBody>
            <a:bodyPr wrap="square" lIns="0" tIns="0" rIns="0" bIns="0" rtlCol="0"/>
            <a:lstStyle/>
            <a:p>
              <a:endParaRPr/>
            </a:p>
          </p:txBody>
        </p:sp>
        <p:sp>
          <p:nvSpPr>
            <p:cNvPr id="24" name="object 23"/>
            <p:cNvSpPr/>
            <p:nvPr/>
          </p:nvSpPr>
          <p:spPr>
            <a:xfrm>
              <a:off x="4782311" y="4137659"/>
              <a:ext cx="1851660" cy="1141476"/>
            </a:xfrm>
            <a:prstGeom prst="rect">
              <a:avLst/>
            </a:prstGeom>
            <a:grpFill/>
          </p:spPr>
          <p:txBody>
            <a:bodyPr wrap="square" lIns="0" tIns="0" rIns="0" bIns="0" rtlCol="0"/>
            <a:lstStyle/>
            <a:p>
              <a:endParaRPr/>
            </a:p>
          </p:txBody>
        </p:sp>
        <p:sp>
          <p:nvSpPr>
            <p:cNvPr id="25" name="object 24"/>
            <p:cNvSpPr/>
            <p:nvPr/>
          </p:nvSpPr>
          <p:spPr>
            <a:xfrm>
              <a:off x="4850891" y="4273295"/>
              <a:ext cx="1755648" cy="905256"/>
            </a:xfrm>
            <a:prstGeom prst="rect">
              <a:avLst/>
            </a:prstGeom>
            <a:grpFill/>
          </p:spPr>
          <p:txBody>
            <a:bodyPr wrap="square" lIns="0" tIns="0" rIns="0" bIns="0" rtlCol="0"/>
            <a:lstStyle/>
            <a:p>
              <a:endParaRPr/>
            </a:p>
          </p:txBody>
        </p:sp>
        <p:sp>
          <p:nvSpPr>
            <p:cNvPr id="26" name="object 25"/>
            <p:cNvSpPr/>
            <p:nvPr/>
          </p:nvSpPr>
          <p:spPr>
            <a:xfrm>
              <a:off x="4803647" y="4158995"/>
              <a:ext cx="1772411" cy="1062227"/>
            </a:xfrm>
            <a:prstGeom prst="rect">
              <a:avLst/>
            </a:prstGeom>
            <a:grpFill/>
          </p:spPr>
          <p:txBody>
            <a:bodyPr wrap="square" lIns="0" tIns="0" rIns="0" bIns="0" rtlCol="0"/>
            <a:lstStyle/>
            <a:p>
              <a:endParaRPr/>
            </a:p>
          </p:txBody>
        </p:sp>
      </p:grpSp>
      <p:sp>
        <p:nvSpPr>
          <p:cNvPr id="27" name="object 26"/>
          <p:cNvSpPr txBox="1"/>
          <p:nvPr/>
        </p:nvSpPr>
        <p:spPr>
          <a:xfrm>
            <a:off x="4402392" y="4808868"/>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8" name="object 27"/>
          <p:cNvGrpSpPr/>
          <p:nvPr/>
        </p:nvGrpSpPr>
        <p:grpSpPr>
          <a:xfrm>
            <a:off x="6564567" y="3561855"/>
            <a:ext cx="1859280" cy="2205355"/>
            <a:chOff x="7139940" y="3073907"/>
            <a:chExt cx="1859280" cy="2205355"/>
          </a:xfrm>
          <a:solidFill>
            <a:schemeClr val="accent1"/>
          </a:solidFill>
        </p:grpSpPr>
        <p:sp>
          <p:nvSpPr>
            <p:cNvPr id="29" name="object 28"/>
            <p:cNvSpPr/>
            <p:nvPr/>
          </p:nvSpPr>
          <p:spPr>
            <a:xfrm>
              <a:off x="7418832" y="3073907"/>
              <a:ext cx="239268" cy="1399032"/>
            </a:xfrm>
            <a:prstGeom prst="rect">
              <a:avLst/>
            </a:prstGeom>
            <a:grpFill/>
          </p:spPr>
          <p:txBody>
            <a:bodyPr wrap="square" lIns="0" tIns="0" rIns="0" bIns="0" rtlCol="0"/>
            <a:lstStyle/>
            <a:p>
              <a:endParaRPr/>
            </a:p>
          </p:txBody>
        </p:sp>
        <p:sp>
          <p:nvSpPr>
            <p:cNvPr id="30" name="object 29"/>
            <p:cNvSpPr/>
            <p:nvPr/>
          </p:nvSpPr>
          <p:spPr>
            <a:xfrm>
              <a:off x="7440168" y="3095243"/>
              <a:ext cx="160020" cy="1319784"/>
            </a:xfrm>
            <a:prstGeom prst="rect">
              <a:avLst/>
            </a:prstGeom>
            <a:grpFill/>
          </p:spPr>
          <p:txBody>
            <a:bodyPr wrap="square" lIns="0" tIns="0" rIns="0" bIns="0" rtlCol="0"/>
            <a:lstStyle/>
            <a:p>
              <a:endParaRPr/>
            </a:p>
          </p:txBody>
        </p:sp>
        <p:sp>
          <p:nvSpPr>
            <p:cNvPr id="31" name="object 30"/>
            <p:cNvSpPr/>
            <p:nvPr/>
          </p:nvSpPr>
          <p:spPr>
            <a:xfrm>
              <a:off x="7139940" y="4137659"/>
              <a:ext cx="1851659" cy="1141476"/>
            </a:xfrm>
            <a:prstGeom prst="rect">
              <a:avLst/>
            </a:prstGeom>
            <a:grpFill/>
          </p:spPr>
          <p:txBody>
            <a:bodyPr wrap="square" lIns="0" tIns="0" rIns="0" bIns="0" rtlCol="0"/>
            <a:lstStyle/>
            <a:p>
              <a:endParaRPr/>
            </a:p>
          </p:txBody>
        </p:sp>
        <p:sp>
          <p:nvSpPr>
            <p:cNvPr id="32" name="object 31"/>
            <p:cNvSpPr/>
            <p:nvPr/>
          </p:nvSpPr>
          <p:spPr>
            <a:xfrm>
              <a:off x="7173468" y="4378451"/>
              <a:ext cx="1825752" cy="694944"/>
            </a:xfrm>
            <a:prstGeom prst="rect">
              <a:avLst/>
            </a:prstGeom>
            <a:grpFill/>
          </p:spPr>
          <p:txBody>
            <a:bodyPr wrap="square" lIns="0" tIns="0" rIns="0" bIns="0" rtlCol="0"/>
            <a:lstStyle/>
            <a:p>
              <a:endParaRPr/>
            </a:p>
          </p:txBody>
        </p:sp>
        <p:sp>
          <p:nvSpPr>
            <p:cNvPr id="33" name="object 32"/>
            <p:cNvSpPr/>
            <p:nvPr/>
          </p:nvSpPr>
          <p:spPr>
            <a:xfrm>
              <a:off x="7161276" y="4158995"/>
              <a:ext cx="1772412" cy="1062227"/>
            </a:xfrm>
            <a:prstGeom prst="rect">
              <a:avLst/>
            </a:prstGeom>
            <a:grpFill/>
          </p:spPr>
          <p:txBody>
            <a:bodyPr wrap="square" lIns="0" tIns="0" rIns="0" bIns="0" rtlCol="0"/>
            <a:lstStyle/>
            <a:p>
              <a:endParaRPr/>
            </a:p>
          </p:txBody>
        </p:sp>
      </p:grpSp>
      <p:sp>
        <p:nvSpPr>
          <p:cNvPr id="34" name="object 33"/>
          <p:cNvSpPr txBox="1"/>
          <p:nvPr/>
        </p:nvSpPr>
        <p:spPr>
          <a:xfrm>
            <a:off x="6725348" y="4913390"/>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p:cNvGrpSpPr/>
          <p:nvPr/>
        </p:nvGrpSpPr>
        <p:grpSpPr>
          <a:xfrm>
            <a:off x="6564567" y="2232927"/>
            <a:ext cx="1868805" cy="2205355"/>
            <a:chOff x="7139940" y="1744979"/>
            <a:chExt cx="1868805" cy="2205355"/>
          </a:xfrm>
          <a:solidFill>
            <a:schemeClr val="accent1"/>
          </a:solidFill>
        </p:grpSpPr>
        <p:sp>
          <p:nvSpPr>
            <p:cNvPr id="36" name="object 35"/>
            <p:cNvSpPr/>
            <p:nvPr/>
          </p:nvSpPr>
          <p:spPr>
            <a:xfrm>
              <a:off x="7418832" y="1744979"/>
              <a:ext cx="239268" cy="1399032"/>
            </a:xfrm>
            <a:prstGeom prst="rect">
              <a:avLst/>
            </a:prstGeom>
            <a:grpFill/>
          </p:spPr>
          <p:txBody>
            <a:bodyPr wrap="square" lIns="0" tIns="0" rIns="0" bIns="0" rtlCol="0"/>
            <a:lstStyle/>
            <a:p>
              <a:endParaRPr/>
            </a:p>
          </p:txBody>
        </p:sp>
        <p:sp>
          <p:nvSpPr>
            <p:cNvPr id="37" name="object 36"/>
            <p:cNvSpPr/>
            <p:nvPr/>
          </p:nvSpPr>
          <p:spPr>
            <a:xfrm>
              <a:off x="7440168" y="1766315"/>
              <a:ext cx="160020" cy="1319784"/>
            </a:xfrm>
            <a:prstGeom prst="rect">
              <a:avLst/>
            </a:prstGeom>
            <a:grpFill/>
          </p:spPr>
          <p:txBody>
            <a:bodyPr wrap="square" lIns="0" tIns="0" rIns="0" bIns="0" rtlCol="0"/>
            <a:lstStyle/>
            <a:p>
              <a:endParaRPr/>
            </a:p>
          </p:txBody>
        </p:sp>
        <p:sp>
          <p:nvSpPr>
            <p:cNvPr id="38" name="object 37"/>
            <p:cNvSpPr/>
            <p:nvPr/>
          </p:nvSpPr>
          <p:spPr>
            <a:xfrm>
              <a:off x="7139940" y="2807207"/>
              <a:ext cx="1851659" cy="1143000"/>
            </a:xfrm>
            <a:prstGeom prst="rect">
              <a:avLst/>
            </a:prstGeom>
            <a:grpFill/>
          </p:spPr>
          <p:txBody>
            <a:bodyPr wrap="square" lIns="0" tIns="0" rIns="0" bIns="0" rtlCol="0"/>
            <a:lstStyle/>
            <a:p>
              <a:endParaRPr/>
            </a:p>
          </p:txBody>
        </p:sp>
        <p:sp>
          <p:nvSpPr>
            <p:cNvPr id="39" name="object 38"/>
            <p:cNvSpPr/>
            <p:nvPr/>
          </p:nvSpPr>
          <p:spPr>
            <a:xfrm>
              <a:off x="7164324" y="3047999"/>
              <a:ext cx="1844039" cy="696468"/>
            </a:xfrm>
            <a:prstGeom prst="rect">
              <a:avLst/>
            </a:prstGeom>
            <a:grpFill/>
          </p:spPr>
          <p:txBody>
            <a:bodyPr wrap="square" lIns="0" tIns="0" rIns="0" bIns="0" rtlCol="0"/>
            <a:lstStyle/>
            <a:p>
              <a:endParaRPr/>
            </a:p>
          </p:txBody>
        </p:sp>
        <p:sp>
          <p:nvSpPr>
            <p:cNvPr id="40" name="object 39"/>
            <p:cNvSpPr/>
            <p:nvPr/>
          </p:nvSpPr>
          <p:spPr>
            <a:xfrm>
              <a:off x="7161276" y="2828543"/>
              <a:ext cx="1772412" cy="1063752"/>
            </a:xfrm>
            <a:prstGeom prst="rect">
              <a:avLst/>
            </a:prstGeom>
            <a:grpFill/>
          </p:spPr>
          <p:txBody>
            <a:bodyPr wrap="square" lIns="0" tIns="0" rIns="0" bIns="0" rtlCol="0"/>
            <a:lstStyle/>
            <a:p>
              <a:endParaRPr/>
            </a:p>
          </p:txBody>
        </p:sp>
      </p:grpSp>
      <p:sp>
        <p:nvSpPr>
          <p:cNvPr id="41" name="object 40"/>
          <p:cNvSpPr txBox="1"/>
          <p:nvPr/>
        </p:nvSpPr>
        <p:spPr>
          <a:xfrm>
            <a:off x="6716205" y="358395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p:cNvGrpSpPr/>
          <p:nvPr/>
        </p:nvGrpSpPr>
        <p:grpSpPr>
          <a:xfrm>
            <a:off x="6564567" y="1966228"/>
            <a:ext cx="2790825" cy="1143000"/>
            <a:chOff x="7139940" y="1478280"/>
            <a:chExt cx="2790825" cy="1143000"/>
          </a:xfrm>
          <a:solidFill>
            <a:schemeClr val="accent1"/>
          </a:solidFill>
        </p:grpSpPr>
        <p:sp>
          <p:nvSpPr>
            <p:cNvPr id="43" name="object 42"/>
            <p:cNvSpPr/>
            <p:nvPr/>
          </p:nvSpPr>
          <p:spPr>
            <a:xfrm>
              <a:off x="7504176" y="1661160"/>
              <a:ext cx="2426207" cy="237744"/>
            </a:xfrm>
            <a:prstGeom prst="rect">
              <a:avLst/>
            </a:prstGeom>
            <a:grpFill/>
          </p:spPr>
          <p:txBody>
            <a:bodyPr wrap="square" lIns="0" tIns="0" rIns="0" bIns="0" rtlCol="0"/>
            <a:lstStyle/>
            <a:p>
              <a:endParaRPr/>
            </a:p>
          </p:txBody>
        </p:sp>
        <p:sp>
          <p:nvSpPr>
            <p:cNvPr id="44" name="object 43"/>
            <p:cNvSpPr/>
            <p:nvPr/>
          </p:nvSpPr>
          <p:spPr>
            <a:xfrm>
              <a:off x="7525512" y="1682496"/>
              <a:ext cx="2346959" cy="158496"/>
            </a:xfrm>
            <a:prstGeom prst="rect">
              <a:avLst/>
            </a:prstGeom>
            <a:grpFill/>
          </p:spPr>
          <p:txBody>
            <a:bodyPr wrap="square" lIns="0" tIns="0" rIns="0" bIns="0" rtlCol="0"/>
            <a:lstStyle/>
            <a:p>
              <a:endParaRPr/>
            </a:p>
          </p:txBody>
        </p:sp>
        <p:sp>
          <p:nvSpPr>
            <p:cNvPr id="45" name="object 44"/>
            <p:cNvSpPr/>
            <p:nvPr/>
          </p:nvSpPr>
          <p:spPr>
            <a:xfrm>
              <a:off x="7139940" y="1478280"/>
              <a:ext cx="1851659" cy="1143000"/>
            </a:xfrm>
            <a:prstGeom prst="rect">
              <a:avLst/>
            </a:prstGeom>
            <a:grpFill/>
          </p:spPr>
          <p:txBody>
            <a:bodyPr wrap="square" lIns="0" tIns="0" rIns="0" bIns="0" rtlCol="0"/>
            <a:lstStyle/>
            <a:p>
              <a:endParaRPr/>
            </a:p>
          </p:txBody>
        </p:sp>
        <p:sp>
          <p:nvSpPr>
            <p:cNvPr id="46" name="object 45"/>
            <p:cNvSpPr/>
            <p:nvPr/>
          </p:nvSpPr>
          <p:spPr>
            <a:xfrm>
              <a:off x="7226808" y="1615440"/>
              <a:ext cx="1717548" cy="903731"/>
            </a:xfrm>
            <a:prstGeom prst="rect">
              <a:avLst/>
            </a:prstGeom>
            <a:grpFill/>
          </p:spPr>
          <p:txBody>
            <a:bodyPr wrap="square" lIns="0" tIns="0" rIns="0" bIns="0" rtlCol="0"/>
            <a:lstStyle/>
            <a:p>
              <a:endParaRPr/>
            </a:p>
          </p:txBody>
        </p:sp>
        <p:sp>
          <p:nvSpPr>
            <p:cNvPr id="47" name="object 46"/>
            <p:cNvSpPr/>
            <p:nvPr/>
          </p:nvSpPr>
          <p:spPr>
            <a:xfrm>
              <a:off x="7161276" y="1499616"/>
              <a:ext cx="1772412" cy="1063752"/>
            </a:xfrm>
            <a:prstGeom prst="rect">
              <a:avLst/>
            </a:prstGeom>
            <a:grpFill/>
          </p:spPr>
          <p:txBody>
            <a:bodyPr wrap="square" lIns="0" tIns="0" rIns="0" bIns="0" rtlCol="0"/>
            <a:lstStyle/>
            <a:p>
              <a:endParaRPr/>
            </a:p>
          </p:txBody>
        </p:sp>
      </p:grpSp>
      <p:sp>
        <p:nvSpPr>
          <p:cNvPr id="48" name="object 47"/>
          <p:cNvSpPr txBox="1">
            <a:spLocks/>
          </p:cNvSpPr>
          <p:nvPr/>
        </p:nvSpPr>
        <p:spPr>
          <a:xfrm>
            <a:off x="6775894" y="2114831"/>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smtClean="0">
                <a:solidFill>
                  <a:srgbClr val="FFFFFF"/>
                </a:solidFill>
                <a:latin typeface="Carlito"/>
                <a:cs typeface="Carlito"/>
              </a:rPr>
              <a:t>Filter </a:t>
            </a:r>
            <a:r>
              <a:rPr lang="en-US" sz="1500" spc="-10" smtClean="0">
                <a:solidFill>
                  <a:srgbClr val="FFFFFF"/>
                </a:solidFill>
                <a:latin typeface="Carlito"/>
                <a:cs typeface="Carlito"/>
              </a:rPr>
              <a:t>data to</a:t>
            </a:r>
            <a:r>
              <a:rPr lang="en-US" sz="1500" spc="-204" smtClean="0">
                <a:solidFill>
                  <a:srgbClr val="FFFFFF"/>
                </a:solidFill>
                <a:latin typeface="Carlito"/>
                <a:cs typeface="Carlito"/>
              </a:rPr>
              <a:t> </a:t>
            </a:r>
            <a:r>
              <a:rPr lang="en-US" sz="1500" spc="-5" smtClean="0">
                <a:solidFill>
                  <a:srgbClr val="FFFFFF"/>
                </a:solidFill>
                <a:latin typeface="Carlito"/>
                <a:cs typeface="Carlito"/>
              </a:rPr>
              <a:t>only  </a:t>
            </a:r>
            <a:r>
              <a:rPr lang="en-US" sz="1500" smtClean="0">
                <a:solidFill>
                  <a:srgbClr val="FFFFFF"/>
                </a:solidFill>
                <a:latin typeface="Carlito"/>
                <a:cs typeface="Carlito"/>
              </a:rPr>
              <a:t>include </a:t>
            </a:r>
            <a:r>
              <a:rPr lang="en-US" sz="1500" spc="-20" smtClean="0">
                <a:solidFill>
                  <a:srgbClr val="FFFFFF"/>
                </a:solidFill>
                <a:latin typeface="Carlito"/>
                <a:cs typeface="Carlito"/>
              </a:rPr>
              <a:t>Falcon </a:t>
            </a:r>
            <a:r>
              <a:rPr lang="en-US" sz="1500" smtClean="0">
                <a:solidFill>
                  <a:srgbClr val="FFFFFF"/>
                </a:solidFill>
                <a:latin typeface="Carlito"/>
                <a:cs typeface="Carlito"/>
              </a:rPr>
              <a:t>9  launches</a:t>
            </a:r>
            <a:endParaRPr lang="en-US" sz="1500" dirty="0">
              <a:latin typeface="Carlito"/>
              <a:cs typeface="Carlito"/>
            </a:endParaRPr>
          </a:p>
        </p:txBody>
      </p:sp>
      <p:grpSp>
        <p:nvGrpSpPr>
          <p:cNvPr id="49" name="object 48"/>
          <p:cNvGrpSpPr/>
          <p:nvPr/>
        </p:nvGrpSpPr>
        <p:grpSpPr>
          <a:xfrm>
            <a:off x="9064943" y="2024140"/>
            <a:ext cx="1894839" cy="1143000"/>
            <a:chOff x="9496043" y="1478280"/>
            <a:chExt cx="1894839" cy="1143000"/>
          </a:xfrm>
          <a:solidFill>
            <a:schemeClr val="accent1"/>
          </a:solidFill>
        </p:grpSpPr>
        <p:sp>
          <p:nvSpPr>
            <p:cNvPr id="50" name="object 49"/>
            <p:cNvSpPr/>
            <p:nvPr/>
          </p:nvSpPr>
          <p:spPr>
            <a:xfrm>
              <a:off x="9496043" y="1478280"/>
              <a:ext cx="1851659" cy="1143000"/>
            </a:xfrm>
            <a:prstGeom prst="rect">
              <a:avLst/>
            </a:prstGeom>
            <a:grpFill/>
          </p:spPr>
          <p:txBody>
            <a:bodyPr wrap="square" lIns="0" tIns="0" rIns="0" bIns="0" rtlCol="0"/>
            <a:lstStyle/>
            <a:p>
              <a:endParaRPr/>
            </a:p>
          </p:txBody>
        </p:sp>
        <p:sp>
          <p:nvSpPr>
            <p:cNvPr id="51" name="object 50"/>
            <p:cNvSpPr/>
            <p:nvPr/>
          </p:nvSpPr>
          <p:spPr>
            <a:xfrm>
              <a:off x="9497567" y="1615440"/>
              <a:ext cx="1892807" cy="903731"/>
            </a:xfrm>
            <a:prstGeom prst="rect">
              <a:avLst/>
            </a:prstGeom>
            <a:grpFill/>
          </p:spPr>
          <p:txBody>
            <a:bodyPr wrap="square" lIns="0" tIns="0" rIns="0" bIns="0" rtlCol="0"/>
            <a:lstStyle/>
            <a:p>
              <a:endParaRPr/>
            </a:p>
          </p:txBody>
        </p:sp>
        <p:sp>
          <p:nvSpPr>
            <p:cNvPr id="52" name="object 51"/>
            <p:cNvSpPr/>
            <p:nvPr/>
          </p:nvSpPr>
          <p:spPr>
            <a:xfrm>
              <a:off x="9517379" y="1499616"/>
              <a:ext cx="1772412" cy="1063752"/>
            </a:xfrm>
            <a:prstGeom prst="rect">
              <a:avLst/>
            </a:prstGeom>
            <a:grpFill/>
          </p:spPr>
          <p:txBody>
            <a:bodyPr wrap="square" lIns="0" tIns="0" rIns="0" bIns="0" rtlCol="0"/>
            <a:lstStyle/>
            <a:p>
              <a:endParaRPr/>
            </a:p>
          </p:txBody>
        </p:sp>
      </p:grpSp>
      <p:sp>
        <p:nvSpPr>
          <p:cNvPr id="53" name="object 52"/>
          <p:cNvSpPr txBox="1"/>
          <p:nvPr/>
        </p:nvSpPr>
        <p:spPr>
          <a:xfrm>
            <a:off x="9064943" y="2148853"/>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4899" y="1438434"/>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rgbClr val="0070C0"/>
              </a:solidFill>
              <a:latin typeface="Abadi" panose="020B0604020104020204" pitchFamily="34" charset="0"/>
            </a:endParaRPr>
          </a:p>
          <a:p>
            <a:pPr>
              <a:lnSpc>
                <a:spcPct val="100000"/>
              </a:lnSpc>
              <a:spcBef>
                <a:spcPts val="1400"/>
              </a:spcBef>
            </a:pPr>
            <a:r>
              <a:rPr lang="en-US" sz="2200" dirty="0" err="1">
                <a:solidFill>
                  <a:srgbClr val="0070C0"/>
                </a:solidFill>
                <a:latin typeface="Abadi" panose="020B0604020104020204" pitchFamily="34" charset="0"/>
              </a:rPr>
              <a:t>GitHub:https</a:t>
            </a:r>
            <a:r>
              <a:rPr lang="en-US" sz="2200" dirty="0">
                <a:solidFill>
                  <a:srgbClr val="0070C0"/>
                </a:solidFill>
                <a:latin typeface="Abadi" panose="020B0604020104020204" pitchFamily="34" charset="0"/>
              </a:rPr>
              <a:t>://github.com/</a:t>
            </a:r>
            <a:r>
              <a:rPr lang="en-US" sz="2200" dirty="0" err="1">
                <a:solidFill>
                  <a:srgbClr val="0070C0"/>
                </a:solidFill>
                <a:latin typeface="Abadi" panose="020B0604020104020204" pitchFamily="34" charset="0"/>
              </a:rPr>
              <a:t>SindhePandurangBITS</a:t>
            </a:r>
            <a:r>
              <a:rPr lang="en-US" sz="2200" dirty="0">
                <a:solidFill>
                  <a:srgbClr val="0070C0"/>
                </a:solidFill>
                <a:latin typeface="Abadi" panose="020B0604020104020204" pitchFamily="34" charset="0"/>
              </a:rPr>
              <a:t>/</a:t>
            </a:r>
            <a:r>
              <a:rPr lang="en-US" sz="2200" dirty="0" err="1">
                <a:solidFill>
                  <a:srgbClr val="0070C0"/>
                </a:solidFill>
                <a:latin typeface="Abadi" panose="020B0604020104020204" pitchFamily="34" charset="0"/>
              </a:rPr>
              <a:t>IBM_DS_Professional</a:t>
            </a:r>
            <a:r>
              <a:rPr lang="en-US" sz="2200" dirty="0">
                <a:solidFill>
                  <a:srgbClr val="0070C0"/>
                </a:solidFill>
                <a:latin typeface="Abadi" panose="020B0604020104020204" pitchFamily="34" charset="0"/>
              </a:rPr>
              <a:t>/blob/a809dddf6357089f018a1a5aa67517f1f76e20ee/</a:t>
            </a:r>
            <a:r>
              <a:rPr lang="en-US" sz="2200" dirty="0" err="1">
                <a:solidFill>
                  <a:srgbClr val="0070C0"/>
                </a:solidFill>
                <a:latin typeface="Abadi" panose="020B0604020104020204" pitchFamily="34" charset="0"/>
              </a:rPr>
              <a:t>jupyter</a:t>
            </a:r>
            <a:r>
              <a:rPr lang="en-US" sz="2200" dirty="0">
                <a:solidFill>
                  <a:srgbClr val="0070C0"/>
                </a:solidFill>
                <a:latin typeface="Abadi" panose="020B0604020104020204" pitchFamily="34" charset="0"/>
              </a:rPr>
              <a:t>-labs-</a:t>
            </a:r>
            <a:r>
              <a:rPr lang="en-US" sz="2200" dirty="0" err="1">
                <a:solidFill>
                  <a:srgbClr val="0070C0"/>
                </a:solidFill>
                <a:latin typeface="Abadi" panose="020B0604020104020204" pitchFamily="34" charset="0"/>
              </a:rPr>
              <a:t>webscraping.ipynb</a:t>
            </a:r>
            <a:endParaRPr lang="en-US" sz="2200" dirty="0">
              <a:solidFill>
                <a:srgbClr val="0070C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p:cNvGrpSpPr/>
          <p:nvPr/>
        </p:nvGrpSpPr>
        <p:grpSpPr>
          <a:xfrm>
            <a:off x="5070347" y="1451419"/>
            <a:ext cx="2621280" cy="2318385"/>
            <a:chOff x="5111496" y="713231"/>
            <a:chExt cx="2621280" cy="2318385"/>
          </a:xfrm>
          <a:solidFill>
            <a:schemeClr val="accent1"/>
          </a:solidFill>
        </p:grpSpPr>
        <p:sp>
          <p:nvSpPr>
            <p:cNvPr id="8" name="object 7"/>
            <p:cNvSpPr/>
            <p:nvPr/>
          </p:nvSpPr>
          <p:spPr>
            <a:xfrm>
              <a:off x="5506212" y="1098804"/>
              <a:ext cx="304800" cy="1932432"/>
            </a:xfrm>
            <a:prstGeom prst="rect">
              <a:avLst/>
            </a:prstGeom>
            <a:grpFill/>
          </p:spPr>
          <p:txBody>
            <a:bodyPr wrap="square" lIns="0" tIns="0" rIns="0" bIns="0" rtlCol="0"/>
            <a:lstStyle/>
            <a:p>
              <a:endParaRPr/>
            </a:p>
          </p:txBody>
        </p:sp>
        <p:sp>
          <p:nvSpPr>
            <p:cNvPr id="9" name="object 8"/>
            <p:cNvSpPr/>
            <p:nvPr/>
          </p:nvSpPr>
          <p:spPr>
            <a:xfrm>
              <a:off x="5527548" y="1110995"/>
              <a:ext cx="225551" cy="1862327"/>
            </a:xfrm>
            <a:prstGeom prst="rect">
              <a:avLst/>
            </a:prstGeom>
            <a:grpFill/>
          </p:spPr>
          <p:txBody>
            <a:bodyPr wrap="square" lIns="0" tIns="0" rIns="0" bIns="0" rtlCol="0"/>
            <a:lstStyle/>
            <a:p>
              <a:endParaRPr/>
            </a:p>
          </p:txBody>
        </p:sp>
        <p:sp>
          <p:nvSpPr>
            <p:cNvPr id="10" name="object 9"/>
            <p:cNvSpPr/>
            <p:nvPr/>
          </p:nvSpPr>
          <p:spPr>
            <a:xfrm>
              <a:off x="5111496" y="713231"/>
              <a:ext cx="2580131" cy="1580388"/>
            </a:xfrm>
            <a:prstGeom prst="rect">
              <a:avLst/>
            </a:prstGeom>
            <a:grpFill/>
          </p:spPr>
          <p:txBody>
            <a:bodyPr wrap="square" lIns="0" tIns="0" rIns="0" bIns="0" rtlCol="0"/>
            <a:lstStyle/>
            <a:p>
              <a:endParaRPr/>
            </a:p>
          </p:txBody>
        </p:sp>
        <p:sp>
          <p:nvSpPr>
            <p:cNvPr id="12" name="object 10"/>
            <p:cNvSpPr/>
            <p:nvPr/>
          </p:nvSpPr>
          <p:spPr>
            <a:xfrm>
              <a:off x="5134356" y="1037843"/>
              <a:ext cx="2598420" cy="981455"/>
            </a:xfrm>
            <a:prstGeom prst="rect">
              <a:avLst/>
            </a:prstGeom>
            <a:grpFill/>
          </p:spPr>
          <p:txBody>
            <a:bodyPr wrap="square" lIns="0" tIns="0" rIns="0" bIns="0" rtlCol="0"/>
            <a:lstStyle/>
            <a:p>
              <a:endParaRPr/>
            </a:p>
          </p:txBody>
        </p:sp>
        <p:sp>
          <p:nvSpPr>
            <p:cNvPr id="13" name="object 11"/>
            <p:cNvSpPr/>
            <p:nvPr/>
          </p:nvSpPr>
          <p:spPr>
            <a:xfrm>
              <a:off x="5132832" y="734567"/>
              <a:ext cx="2500884" cy="1501139"/>
            </a:xfrm>
            <a:prstGeom prst="rect">
              <a:avLst/>
            </a:prstGeom>
            <a:grpFill/>
          </p:spPr>
          <p:txBody>
            <a:bodyPr wrap="square" lIns="0" tIns="0" rIns="0" bIns="0" rtlCol="0"/>
            <a:lstStyle/>
            <a:p>
              <a:endParaRPr/>
            </a:p>
          </p:txBody>
        </p:sp>
      </p:grpSp>
      <p:sp>
        <p:nvSpPr>
          <p:cNvPr id="14" name="object 12"/>
          <p:cNvSpPr txBox="1"/>
          <p:nvPr/>
        </p:nvSpPr>
        <p:spPr>
          <a:xfrm>
            <a:off x="5159374" y="1700340"/>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5" name="object 13"/>
          <p:cNvGrpSpPr/>
          <p:nvPr/>
        </p:nvGrpSpPr>
        <p:grpSpPr>
          <a:xfrm>
            <a:off x="5070347" y="3327464"/>
            <a:ext cx="2580640" cy="2318385"/>
            <a:chOff x="5111496" y="2589276"/>
            <a:chExt cx="2580640" cy="2318385"/>
          </a:xfrm>
          <a:solidFill>
            <a:schemeClr val="accent1"/>
          </a:solidFill>
        </p:grpSpPr>
        <p:sp>
          <p:nvSpPr>
            <p:cNvPr id="16" name="object 14"/>
            <p:cNvSpPr/>
            <p:nvPr/>
          </p:nvSpPr>
          <p:spPr>
            <a:xfrm>
              <a:off x="5506212" y="2965704"/>
              <a:ext cx="304800" cy="1941576"/>
            </a:xfrm>
            <a:prstGeom prst="rect">
              <a:avLst/>
            </a:prstGeom>
            <a:grpFill/>
          </p:spPr>
          <p:txBody>
            <a:bodyPr wrap="square" lIns="0" tIns="0" rIns="0" bIns="0" rtlCol="0"/>
            <a:lstStyle/>
            <a:p>
              <a:endParaRPr/>
            </a:p>
          </p:txBody>
        </p:sp>
        <p:sp>
          <p:nvSpPr>
            <p:cNvPr id="17" name="object 15"/>
            <p:cNvSpPr/>
            <p:nvPr/>
          </p:nvSpPr>
          <p:spPr>
            <a:xfrm>
              <a:off x="5527548" y="2987040"/>
              <a:ext cx="225551" cy="1862327"/>
            </a:xfrm>
            <a:prstGeom prst="rect">
              <a:avLst/>
            </a:prstGeom>
            <a:grpFill/>
          </p:spPr>
          <p:txBody>
            <a:bodyPr wrap="square" lIns="0" tIns="0" rIns="0" bIns="0" rtlCol="0"/>
            <a:lstStyle/>
            <a:p>
              <a:endParaRPr/>
            </a:p>
          </p:txBody>
        </p:sp>
        <p:sp>
          <p:nvSpPr>
            <p:cNvPr id="18" name="object 16"/>
            <p:cNvSpPr/>
            <p:nvPr/>
          </p:nvSpPr>
          <p:spPr>
            <a:xfrm>
              <a:off x="5111496" y="2589276"/>
              <a:ext cx="2580131" cy="1580388"/>
            </a:xfrm>
            <a:prstGeom prst="rect">
              <a:avLst/>
            </a:prstGeom>
            <a:grpFill/>
          </p:spPr>
          <p:txBody>
            <a:bodyPr wrap="square" lIns="0" tIns="0" rIns="0" bIns="0" rtlCol="0"/>
            <a:lstStyle/>
            <a:p>
              <a:endParaRPr/>
            </a:p>
          </p:txBody>
        </p:sp>
        <p:sp>
          <p:nvSpPr>
            <p:cNvPr id="19" name="object 17"/>
            <p:cNvSpPr/>
            <p:nvPr/>
          </p:nvSpPr>
          <p:spPr>
            <a:xfrm>
              <a:off x="5334000" y="2913888"/>
              <a:ext cx="2135124" cy="981456"/>
            </a:xfrm>
            <a:prstGeom prst="rect">
              <a:avLst/>
            </a:prstGeom>
            <a:grpFill/>
          </p:spPr>
          <p:txBody>
            <a:bodyPr wrap="square" lIns="0" tIns="0" rIns="0" bIns="0" rtlCol="0"/>
            <a:lstStyle/>
            <a:p>
              <a:endParaRPr/>
            </a:p>
          </p:txBody>
        </p:sp>
        <p:sp>
          <p:nvSpPr>
            <p:cNvPr id="20" name="object 18"/>
            <p:cNvSpPr/>
            <p:nvPr/>
          </p:nvSpPr>
          <p:spPr>
            <a:xfrm>
              <a:off x="5132832" y="2610612"/>
              <a:ext cx="2500884" cy="1501139"/>
            </a:xfrm>
            <a:prstGeom prst="rect">
              <a:avLst/>
            </a:prstGeom>
            <a:grpFill/>
          </p:spPr>
          <p:txBody>
            <a:bodyPr wrap="square" lIns="0" tIns="0" rIns="0" bIns="0" rtlCol="0"/>
            <a:lstStyle/>
            <a:p>
              <a:endParaRPr/>
            </a:p>
          </p:txBody>
        </p:sp>
      </p:grpSp>
      <p:sp>
        <p:nvSpPr>
          <p:cNvPr id="21" name="object 19"/>
          <p:cNvSpPr txBox="1"/>
          <p:nvPr/>
        </p:nvSpPr>
        <p:spPr>
          <a:xfrm>
            <a:off x="5296534" y="3720274"/>
            <a:ext cx="2091182"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2" name="object 20"/>
          <p:cNvGrpSpPr/>
          <p:nvPr/>
        </p:nvGrpSpPr>
        <p:grpSpPr>
          <a:xfrm>
            <a:off x="5070347" y="5203508"/>
            <a:ext cx="3906520" cy="1580515"/>
            <a:chOff x="5111496" y="4465320"/>
            <a:chExt cx="3906520" cy="1580515"/>
          </a:xfrm>
          <a:solidFill>
            <a:schemeClr val="accent1"/>
          </a:solidFill>
        </p:grpSpPr>
        <p:sp>
          <p:nvSpPr>
            <p:cNvPr id="23" name="object 21"/>
            <p:cNvSpPr/>
            <p:nvPr/>
          </p:nvSpPr>
          <p:spPr>
            <a:xfrm>
              <a:off x="5625084" y="4721352"/>
              <a:ext cx="3392423" cy="304800"/>
            </a:xfrm>
            <a:prstGeom prst="rect">
              <a:avLst/>
            </a:prstGeom>
            <a:grpFill/>
          </p:spPr>
          <p:txBody>
            <a:bodyPr wrap="square" lIns="0" tIns="0" rIns="0" bIns="0" rtlCol="0"/>
            <a:lstStyle/>
            <a:p>
              <a:endParaRPr/>
            </a:p>
          </p:txBody>
        </p:sp>
        <p:sp>
          <p:nvSpPr>
            <p:cNvPr id="24" name="object 22"/>
            <p:cNvSpPr/>
            <p:nvPr/>
          </p:nvSpPr>
          <p:spPr>
            <a:xfrm>
              <a:off x="5646420" y="4742688"/>
              <a:ext cx="3313176" cy="225551"/>
            </a:xfrm>
            <a:prstGeom prst="rect">
              <a:avLst/>
            </a:prstGeom>
            <a:grpFill/>
          </p:spPr>
          <p:txBody>
            <a:bodyPr wrap="square" lIns="0" tIns="0" rIns="0" bIns="0" rtlCol="0"/>
            <a:lstStyle/>
            <a:p>
              <a:endParaRPr/>
            </a:p>
          </p:txBody>
        </p:sp>
        <p:sp>
          <p:nvSpPr>
            <p:cNvPr id="25" name="object 23"/>
            <p:cNvSpPr/>
            <p:nvPr/>
          </p:nvSpPr>
          <p:spPr>
            <a:xfrm>
              <a:off x="5111496" y="4465320"/>
              <a:ext cx="2580131" cy="1580388"/>
            </a:xfrm>
            <a:prstGeom prst="rect">
              <a:avLst/>
            </a:prstGeom>
            <a:grpFill/>
          </p:spPr>
          <p:txBody>
            <a:bodyPr wrap="square" lIns="0" tIns="0" rIns="0" bIns="0" rtlCol="0"/>
            <a:lstStyle/>
            <a:p>
              <a:endParaRPr/>
            </a:p>
          </p:txBody>
        </p:sp>
        <p:sp>
          <p:nvSpPr>
            <p:cNvPr id="26" name="object 24"/>
            <p:cNvSpPr/>
            <p:nvPr/>
          </p:nvSpPr>
          <p:spPr>
            <a:xfrm>
              <a:off x="5289804" y="4789932"/>
              <a:ext cx="2287524" cy="981456"/>
            </a:xfrm>
            <a:prstGeom prst="rect">
              <a:avLst/>
            </a:prstGeom>
            <a:grpFill/>
          </p:spPr>
          <p:txBody>
            <a:bodyPr wrap="square" lIns="0" tIns="0" rIns="0" bIns="0" rtlCol="0"/>
            <a:lstStyle/>
            <a:p>
              <a:endParaRPr/>
            </a:p>
          </p:txBody>
        </p:sp>
        <p:sp>
          <p:nvSpPr>
            <p:cNvPr id="27" name="object 25"/>
            <p:cNvSpPr/>
            <p:nvPr/>
          </p:nvSpPr>
          <p:spPr>
            <a:xfrm>
              <a:off x="5132832" y="4486656"/>
              <a:ext cx="2500884" cy="1501140"/>
            </a:xfrm>
            <a:prstGeom prst="rect">
              <a:avLst/>
            </a:prstGeom>
            <a:grpFill/>
          </p:spPr>
          <p:txBody>
            <a:bodyPr wrap="square" lIns="0" tIns="0" rIns="0" bIns="0" rtlCol="0"/>
            <a:lstStyle/>
            <a:p>
              <a:endParaRPr/>
            </a:p>
          </p:txBody>
        </p:sp>
      </p:grpSp>
      <p:sp>
        <p:nvSpPr>
          <p:cNvPr id="28" name="object 26"/>
          <p:cNvSpPr txBox="1"/>
          <p:nvPr/>
        </p:nvSpPr>
        <p:spPr>
          <a:xfrm>
            <a:off x="5428866" y="5592509"/>
            <a:ext cx="2402459"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9" name="object 27"/>
          <p:cNvGrpSpPr/>
          <p:nvPr/>
        </p:nvGrpSpPr>
        <p:grpSpPr>
          <a:xfrm>
            <a:off x="8397239" y="3703892"/>
            <a:ext cx="2580640" cy="3080385"/>
            <a:chOff x="8438388" y="2965704"/>
            <a:chExt cx="2580640" cy="3080385"/>
          </a:xfrm>
          <a:solidFill>
            <a:schemeClr val="accent1"/>
          </a:solidFill>
        </p:grpSpPr>
        <p:sp>
          <p:nvSpPr>
            <p:cNvPr id="30" name="object 28"/>
            <p:cNvSpPr/>
            <p:nvPr/>
          </p:nvSpPr>
          <p:spPr>
            <a:xfrm>
              <a:off x="8833104" y="2965704"/>
              <a:ext cx="304800" cy="1941576"/>
            </a:xfrm>
            <a:prstGeom prst="rect">
              <a:avLst/>
            </a:prstGeom>
            <a:grpFill/>
          </p:spPr>
          <p:txBody>
            <a:bodyPr wrap="square" lIns="0" tIns="0" rIns="0" bIns="0" rtlCol="0"/>
            <a:lstStyle/>
            <a:p>
              <a:endParaRPr/>
            </a:p>
          </p:txBody>
        </p:sp>
        <p:sp>
          <p:nvSpPr>
            <p:cNvPr id="31" name="object 29"/>
            <p:cNvSpPr/>
            <p:nvPr/>
          </p:nvSpPr>
          <p:spPr>
            <a:xfrm>
              <a:off x="8854440" y="2987040"/>
              <a:ext cx="225551" cy="1862327"/>
            </a:xfrm>
            <a:prstGeom prst="rect">
              <a:avLst/>
            </a:prstGeom>
            <a:grpFill/>
          </p:spPr>
          <p:txBody>
            <a:bodyPr wrap="square" lIns="0" tIns="0" rIns="0" bIns="0" rtlCol="0"/>
            <a:lstStyle/>
            <a:p>
              <a:endParaRPr/>
            </a:p>
          </p:txBody>
        </p:sp>
        <p:sp>
          <p:nvSpPr>
            <p:cNvPr id="32" name="object 30"/>
            <p:cNvSpPr/>
            <p:nvPr/>
          </p:nvSpPr>
          <p:spPr>
            <a:xfrm>
              <a:off x="8438388" y="4465320"/>
              <a:ext cx="2580131" cy="1580388"/>
            </a:xfrm>
            <a:prstGeom prst="rect">
              <a:avLst/>
            </a:prstGeom>
            <a:grpFill/>
          </p:spPr>
          <p:txBody>
            <a:bodyPr wrap="square" lIns="0" tIns="0" rIns="0" bIns="0" rtlCol="0"/>
            <a:lstStyle/>
            <a:p>
              <a:endParaRPr/>
            </a:p>
          </p:txBody>
        </p:sp>
        <p:sp>
          <p:nvSpPr>
            <p:cNvPr id="33" name="object 31"/>
            <p:cNvSpPr/>
            <p:nvPr/>
          </p:nvSpPr>
          <p:spPr>
            <a:xfrm>
              <a:off x="8546592" y="4943855"/>
              <a:ext cx="2363724" cy="673607"/>
            </a:xfrm>
            <a:prstGeom prst="rect">
              <a:avLst/>
            </a:prstGeom>
            <a:grpFill/>
          </p:spPr>
          <p:txBody>
            <a:bodyPr wrap="square" lIns="0" tIns="0" rIns="0" bIns="0" rtlCol="0"/>
            <a:lstStyle/>
            <a:p>
              <a:endParaRPr/>
            </a:p>
          </p:txBody>
        </p:sp>
        <p:sp>
          <p:nvSpPr>
            <p:cNvPr id="34" name="object 32"/>
            <p:cNvSpPr/>
            <p:nvPr/>
          </p:nvSpPr>
          <p:spPr>
            <a:xfrm>
              <a:off x="8459724" y="4486656"/>
              <a:ext cx="2500883" cy="1501140"/>
            </a:xfrm>
            <a:prstGeom prst="rect">
              <a:avLst/>
            </a:prstGeom>
            <a:grpFill/>
          </p:spPr>
          <p:txBody>
            <a:bodyPr wrap="square" lIns="0" tIns="0" rIns="0" bIns="0" rtlCol="0"/>
            <a:lstStyle/>
            <a:p>
              <a:endParaRPr/>
            </a:p>
          </p:txBody>
        </p:sp>
      </p:grpSp>
      <p:sp>
        <p:nvSpPr>
          <p:cNvPr id="35" name="object 33"/>
          <p:cNvSpPr txBox="1"/>
          <p:nvPr/>
        </p:nvSpPr>
        <p:spPr>
          <a:xfrm>
            <a:off x="8686291" y="5746178"/>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36" name="object 34"/>
          <p:cNvGrpSpPr/>
          <p:nvPr/>
        </p:nvGrpSpPr>
        <p:grpSpPr>
          <a:xfrm>
            <a:off x="8397239" y="1827848"/>
            <a:ext cx="2580640" cy="3112135"/>
            <a:chOff x="8438388" y="1089660"/>
            <a:chExt cx="2580640" cy="3112135"/>
          </a:xfrm>
          <a:solidFill>
            <a:schemeClr val="accent1"/>
          </a:solidFill>
        </p:grpSpPr>
        <p:sp>
          <p:nvSpPr>
            <p:cNvPr id="37" name="object 35"/>
            <p:cNvSpPr/>
            <p:nvPr/>
          </p:nvSpPr>
          <p:spPr>
            <a:xfrm>
              <a:off x="8833104" y="1089660"/>
              <a:ext cx="304800" cy="1941576"/>
            </a:xfrm>
            <a:prstGeom prst="rect">
              <a:avLst/>
            </a:prstGeom>
            <a:grpFill/>
          </p:spPr>
          <p:txBody>
            <a:bodyPr wrap="square" lIns="0" tIns="0" rIns="0" bIns="0" rtlCol="0"/>
            <a:lstStyle/>
            <a:p>
              <a:endParaRPr/>
            </a:p>
          </p:txBody>
        </p:sp>
        <p:sp>
          <p:nvSpPr>
            <p:cNvPr id="38" name="object 36"/>
            <p:cNvSpPr/>
            <p:nvPr/>
          </p:nvSpPr>
          <p:spPr>
            <a:xfrm>
              <a:off x="8854440" y="1110996"/>
              <a:ext cx="225551" cy="1862327"/>
            </a:xfrm>
            <a:prstGeom prst="rect">
              <a:avLst/>
            </a:prstGeom>
            <a:grpFill/>
          </p:spPr>
          <p:txBody>
            <a:bodyPr wrap="square" lIns="0" tIns="0" rIns="0" bIns="0" rtlCol="0"/>
            <a:lstStyle/>
            <a:p>
              <a:endParaRPr/>
            </a:p>
          </p:txBody>
        </p:sp>
        <p:sp>
          <p:nvSpPr>
            <p:cNvPr id="39" name="object 37"/>
            <p:cNvSpPr/>
            <p:nvPr/>
          </p:nvSpPr>
          <p:spPr>
            <a:xfrm>
              <a:off x="8438388" y="2589276"/>
              <a:ext cx="2580131" cy="1580388"/>
            </a:xfrm>
            <a:prstGeom prst="rect">
              <a:avLst/>
            </a:prstGeom>
            <a:grpFill/>
          </p:spPr>
          <p:txBody>
            <a:bodyPr wrap="square" lIns="0" tIns="0" rIns="0" bIns="0" rtlCol="0"/>
            <a:lstStyle/>
            <a:p>
              <a:endParaRPr/>
            </a:p>
          </p:txBody>
        </p:sp>
        <p:sp>
          <p:nvSpPr>
            <p:cNvPr id="40" name="object 38"/>
            <p:cNvSpPr/>
            <p:nvPr/>
          </p:nvSpPr>
          <p:spPr>
            <a:xfrm>
              <a:off x="8659368" y="2606040"/>
              <a:ext cx="2203704" cy="1595628"/>
            </a:xfrm>
            <a:prstGeom prst="rect">
              <a:avLst/>
            </a:prstGeom>
            <a:grpFill/>
          </p:spPr>
          <p:txBody>
            <a:bodyPr wrap="square" lIns="0" tIns="0" rIns="0" bIns="0" rtlCol="0"/>
            <a:lstStyle/>
            <a:p>
              <a:endParaRPr/>
            </a:p>
          </p:txBody>
        </p:sp>
        <p:sp>
          <p:nvSpPr>
            <p:cNvPr id="41" name="object 39"/>
            <p:cNvSpPr/>
            <p:nvPr/>
          </p:nvSpPr>
          <p:spPr>
            <a:xfrm>
              <a:off x="8459724" y="2610612"/>
              <a:ext cx="2500883" cy="1501139"/>
            </a:xfrm>
            <a:prstGeom prst="rect">
              <a:avLst/>
            </a:prstGeom>
            <a:grpFill/>
          </p:spPr>
          <p:txBody>
            <a:bodyPr wrap="square" lIns="0" tIns="0" rIns="0" bIns="0" rtlCol="0"/>
            <a:lstStyle/>
            <a:p>
              <a:endParaRPr/>
            </a:p>
          </p:txBody>
        </p:sp>
      </p:grpSp>
      <p:sp>
        <p:nvSpPr>
          <p:cNvPr id="42" name="object 40"/>
          <p:cNvSpPr txBox="1"/>
          <p:nvPr/>
        </p:nvSpPr>
        <p:spPr>
          <a:xfrm>
            <a:off x="8381197" y="3504726"/>
            <a:ext cx="2440726" cy="1286378"/>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3" name="object 41"/>
          <p:cNvGrpSpPr/>
          <p:nvPr/>
        </p:nvGrpSpPr>
        <p:grpSpPr>
          <a:xfrm>
            <a:off x="8397239" y="1451419"/>
            <a:ext cx="2580131" cy="1580515"/>
            <a:chOff x="8438388" y="713231"/>
            <a:chExt cx="2580640" cy="1580515"/>
          </a:xfrm>
          <a:solidFill>
            <a:schemeClr val="accent1"/>
          </a:solidFill>
        </p:grpSpPr>
        <p:sp>
          <p:nvSpPr>
            <p:cNvPr id="44" name="object 42"/>
            <p:cNvSpPr/>
            <p:nvPr/>
          </p:nvSpPr>
          <p:spPr>
            <a:xfrm>
              <a:off x="8438388" y="713231"/>
              <a:ext cx="2580131" cy="1580388"/>
            </a:xfrm>
            <a:prstGeom prst="rect">
              <a:avLst/>
            </a:prstGeom>
            <a:grpFill/>
          </p:spPr>
          <p:txBody>
            <a:bodyPr wrap="square" lIns="0" tIns="0" rIns="0" bIns="0" rtlCol="0"/>
            <a:lstStyle/>
            <a:p>
              <a:endParaRPr/>
            </a:p>
          </p:txBody>
        </p:sp>
        <p:sp>
          <p:nvSpPr>
            <p:cNvPr id="45" name="object 43"/>
            <p:cNvSpPr/>
            <p:nvPr/>
          </p:nvSpPr>
          <p:spPr>
            <a:xfrm>
              <a:off x="8525256" y="1037843"/>
              <a:ext cx="2468879" cy="981455"/>
            </a:xfrm>
            <a:prstGeom prst="rect">
              <a:avLst/>
            </a:prstGeom>
            <a:grpFill/>
          </p:spPr>
          <p:txBody>
            <a:bodyPr wrap="square" lIns="0" tIns="0" rIns="0" bIns="0" rtlCol="0"/>
            <a:lstStyle/>
            <a:p>
              <a:endParaRPr/>
            </a:p>
          </p:txBody>
        </p:sp>
        <p:sp>
          <p:nvSpPr>
            <p:cNvPr id="46" name="object 44"/>
            <p:cNvSpPr/>
            <p:nvPr/>
          </p:nvSpPr>
          <p:spPr>
            <a:xfrm>
              <a:off x="8459724" y="734567"/>
              <a:ext cx="2500883" cy="1501139"/>
            </a:xfrm>
            <a:prstGeom prst="rect">
              <a:avLst/>
            </a:prstGeom>
            <a:grpFill/>
          </p:spPr>
          <p:txBody>
            <a:bodyPr wrap="square" lIns="0" tIns="0" rIns="0" bIns="0" rtlCol="0"/>
            <a:lstStyle/>
            <a:p>
              <a:endParaRPr/>
            </a:p>
          </p:txBody>
        </p:sp>
      </p:grpSp>
      <p:sp>
        <p:nvSpPr>
          <p:cNvPr id="47" name="object 45"/>
          <p:cNvSpPr txBox="1"/>
          <p:nvPr/>
        </p:nvSpPr>
        <p:spPr>
          <a:xfrm>
            <a:off x="8560207" y="1796352"/>
            <a:ext cx="2308960"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314</TotalTime>
  <Words>2299</Words>
  <Application>Microsoft Office PowerPoint</Application>
  <PresentationFormat>Widescreen</PresentationFormat>
  <Paragraphs>257</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-apple-system</vt:lpstr>
      <vt:lpstr>Arial</vt:lpstr>
      <vt:lpstr>Calibri</vt:lpstr>
      <vt:lpstr>Calibri Light</vt:lpstr>
      <vt:lpstr>Carlito</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SHINDE pandurang</cp:lastModifiedBy>
  <cp:revision>207</cp:revision>
  <dcterms:created xsi:type="dcterms:W3CDTF">2021-04-29T18:58:34Z</dcterms:created>
  <dcterms:modified xsi:type="dcterms:W3CDTF">2023-08-08T16:32:43Z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